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sldIdLst>
    <p:sldId id="258" r:id="rId2"/>
    <p:sldId id="349" r:id="rId3"/>
    <p:sldId id="311" r:id="rId4"/>
    <p:sldId id="312" r:id="rId5"/>
    <p:sldId id="320" r:id="rId6"/>
    <p:sldId id="326" r:id="rId7"/>
    <p:sldId id="327" r:id="rId8"/>
    <p:sldId id="328" r:id="rId9"/>
    <p:sldId id="329" r:id="rId10"/>
    <p:sldId id="330" r:id="rId11"/>
    <p:sldId id="331" r:id="rId12"/>
    <p:sldId id="337" r:id="rId13"/>
    <p:sldId id="348" r:id="rId14"/>
    <p:sldId id="338" r:id="rId15"/>
    <p:sldId id="339" r:id="rId16"/>
    <p:sldId id="340" r:id="rId17"/>
    <p:sldId id="336" r:id="rId18"/>
    <p:sldId id="342" r:id="rId19"/>
    <p:sldId id="343" r:id="rId20"/>
    <p:sldId id="324" r:id="rId21"/>
    <p:sldId id="332" r:id="rId22"/>
    <p:sldId id="344" r:id="rId23"/>
    <p:sldId id="345" r:id="rId24"/>
    <p:sldId id="346" r:id="rId25"/>
    <p:sldId id="347" r:id="rId26"/>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114">
          <p15:clr>
            <a:srgbClr val="A4A3A4"/>
          </p15:clr>
        </p15:guide>
        <p15:guide id="4" pos="24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FD4443E-F989-4FC4-A0C8-D5A2AF1F390B}" styleName="Stijl, donker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6D9F66E-5EB9-4882-86FB-DCBF35E3C3E4}" styleName="Stijl, gemiddeld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72"/>
      </p:cViewPr>
      <p:guideLst>
        <p:guide orient="horz" pos="2160"/>
        <p:guide pos="2880"/>
        <p:guide orient="horz" pos="2114"/>
        <p:guide pos="242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ad.heliomare.nl\root\groepen\R&amp;D\Projectmappen%20R&amp;D\HandbikeBattle%20onderzoek\Presentaties_format_teksten\Vista%202019\grafieke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heliomare.nl\root\groepen\R&amp;D\Projectmappen%20R&amp;D\HandbikeBattle%20onderzoek\Presentaties_format_teksten\Vista%202019\grafieken.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ad.heliomare.nl\root\groepen\R&amp;D\Projectmappen%20R&amp;D\HandbikeBattle%20onderzoek\Presentaties_format_teksten\Vista%202019\grafieke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Arial" panose="020B0604020202020204" pitchFamily="34" charset="0"/>
              <a:cs typeface="Arial" panose="020B0604020202020204" pitchFamily="34" charset="0"/>
            </a:defRPr>
          </a:pPr>
          <a:endParaRPr lang="nl-NL"/>
        </a:p>
      </c:txPr>
    </c:title>
    <c:autoTitleDeleted val="0"/>
    <c:plotArea>
      <c:layout/>
      <c:lineChart>
        <c:grouping val="standard"/>
        <c:varyColors val="0"/>
        <c:ser>
          <c:idx val="0"/>
          <c:order val="0"/>
          <c:tx>
            <c:strRef>
              <c:f>Blad1!$B$5</c:f>
              <c:strCache>
                <c:ptCount val="1"/>
                <c:pt idx="0">
                  <c:v>Life satisfaction</c:v>
                </c:pt>
              </c:strCache>
            </c:strRef>
          </c:tx>
          <c:spPr>
            <a:ln w="38100" cap="flat" cmpd="sng" algn="ctr">
              <a:solidFill>
                <a:srgbClr val="00B050"/>
              </a:solidFill>
              <a:prstDash val="solid"/>
            </a:ln>
            <a:effectLst/>
          </c:spPr>
          <c:marker>
            <c:symbol val="circle"/>
            <c:size val="5"/>
            <c:spPr>
              <a:solidFill>
                <a:srgbClr val="00B050"/>
              </a:solidFill>
              <a:ln w="25400" cap="flat" cmpd="sng" algn="ctr">
                <a:solidFill>
                  <a:srgbClr val="00B050"/>
                </a:solidFill>
                <a:prstDash val="solid"/>
              </a:ln>
              <a:effectLst/>
            </c:spPr>
          </c:marker>
          <c:errBars>
            <c:errDir val="y"/>
            <c:errBarType val="both"/>
            <c:errValType val="cust"/>
            <c:noEndCap val="0"/>
            <c:plus>
              <c:numRef>
                <c:f>Blad1!$C$6:$E$6</c:f>
                <c:numCache>
                  <c:formatCode>General</c:formatCode>
                  <c:ptCount val="3"/>
                  <c:pt idx="0">
                    <c:v>0.28599999999999998</c:v>
                  </c:pt>
                  <c:pt idx="1">
                    <c:v>0.40376000000000001</c:v>
                  </c:pt>
                  <c:pt idx="2">
                    <c:v>0.35868</c:v>
                  </c:pt>
                </c:numCache>
              </c:numRef>
            </c:plus>
            <c:minus>
              <c:numRef>
                <c:f>Blad1!$C$6:$E$6</c:f>
                <c:numCache>
                  <c:formatCode>General</c:formatCode>
                  <c:ptCount val="3"/>
                  <c:pt idx="0">
                    <c:v>0.28599999999999998</c:v>
                  </c:pt>
                  <c:pt idx="1">
                    <c:v>0.40376000000000001</c:v>
                  </c:pt>
                  <c:pt idx="2">
                    <c:v>0.35868</c:v>
                  </c:pt>
                </c:numCache>
              </c:numRef>
            </c:minus>
          </c:errBars>
          <c:cat>
            <c:strRef>
              <c:f>Blad1!$C$4:$E$4</c:f>
              <c:strCache>
                <c:ptCount val="3"/>
                <c:pt idx="0">
                  <c:v>T1</c:v>
                </c:pt>
                <c:pt idx="1">
                  <c:v>T2</c:v>
                </c:pt>
                <c:pt idx="2">
                  <c:v>T3</c:v>
                </c:pt>
              </c:strCache>
            </c:strRef>
          </c:cat>
          <c:val>
            <c:numRef>
              <c:f>Blad1!$C$5:$E$5</c:f>
              <c:numCache>
                <c:formatCode>General</c:formatCode>
                <c:ptCount val="3"/>
                <c:pt idx="0">
                  <c:v>8.1080000000000005</c:v>
                </c:pt>
                <c:pt idx="1">
                  <c:v>8.61</c:v>
                </c:pt>
                <c:pt idx="2">
                  <c:v>8.4410000000000007</c:v>
                </c:pt>
              </c:numCache>
            </c:numRef>
          </c:val>
          <c:smooth val="0"/>
          <c:extLst>
            <c:ext xmlns:c16="http://schemas.microsoft.com/office/drawing/2014/chart" uri="{C3380CC4-5D6E-409C-BE32-E72D297353CC}">
              <c16:uniqueId val="{00000000-2453-46F6-9371-940762BF3A8F}"/>
            </c:ext>
          </c:extLst>
        </c:ser>
        <c:dLbls>
          <c:showLegendKey val="0"/>
          <c:showVal val="0"/>
          <c:showCatName val="0"/>
          <c:showSerName val="0"/>
          <c:showPercent val="0"/>
          <c:showBubbleSize val="0"/>
        </c:dLbls>
        <c:marker val="1"/>
        <c:smooth val="0"/>
        <c:axId val="210520704"/>
        <c:axId val="211628416"/>
      </c:lineChart>
      <c:catAx>
        <c:axId val="210520704"/>
        <c:scaling>
          <c:orientation val="minMax"/>
        </c:scaling>
        <c:delete val="0"/>
        <c:axPos val="b"/>
        <c:numFmt formatCode="General" sourceLinked="0"/>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nl-NL"/>
          </a:p>
        </c:txPr>
        <c:crossAx val="211628416"/>
        <c:crosses val="autoZero"/>
        <c:auto val="1"/>
        <c:lblAlgn val="ctr"/>
        <c:lblOffset val="100"/>
        <c:noMultiLvlLbl val="0"/>
      </c:catAx>
      <c:valAx>
        <c:axId val="211628416"/>
        <c:scaling>
          <c:orientation val="minMax"/>
          <c:max val="13"/>
          <c:min val="6"/>
        </c:scaling>
        <c:delete val="0"/>
        <c:axPos val="l"/>
        <c:majorGridlines/>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nl-NL"/>
          </a:p>
        </c:txPr>
        <c:crossAx val="210520704"/>
        <c:crosses val="autoZero"/>
        <c:crossBetween val="between"/>
      </c:valAx>
    </c:plotArea>
    <c:plotVisOnly val="1"/>
    <c:dispBlanksAs val="gap"/>
    <c:showDLblsOverMax val="0"/>
  </c:chart>
  <c:spPr>
    <a:solidFill>
      <a:schemeClr val="bg1"/>
    </a:solidFill>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Arial" panose="020B0604020202020204" pitchFamily="34" charset="0"/>
              <a:cs typeface="Arial" panose="020B0604020202020204" pitchFamily="34" charset="0"/>
            </a:defRPr>
          </a:pPr>
          <a:endParaRPr lang="nl-NL"/>
        </a:p>
      </c:txPr>
    </c:title>
    <c:autoTitleDeleted val="0"/>
    <c:plotArea>
      <c:layout/>
      <c:lineChart>
        <c:grouping val="standard"/>
        <c:varyColors val="0"/>
        <c:ser>
          <c:idx val="0"/>
          <c:order val="0"/>
          <c:tx>
            <c:strRef>
              <c:f>Blad1!$B$5</c:f>
              <c:strCache>
                <c:ptCount val="1"/>
                <c:pt idx="0">
                  <c:v>Life satisfaction</c:v>
                </c:pt>
              </c:strCache>
            </c:strRef>
          </c:tx>
          <c:spPr>
            <a:ln w="38100" cap="flat" cmpd="sng" algn="ctr">
              <a:solidFill>
                <a:srgbClr val="00B050"/>
              </a:solidFill>
              <a:prstDash val="solid"/>
            </a:ln>
            <a:effectLst/>
          </c:spPr>
          <c:marker>
            <c:symbol val="circle"/>
            <c:size val="5"/>
            <c:spPr>
              <a:solidFill>
                <a:srgbClr val="00B050"/>
              </a:solidFill>
              <a:ln w="25400" cap="flat" cmpd="sng" algn="ctr">
                <a:solidFill>
                  <a:srgbClr val="00B050"/>
                </a:solidFill>
                <a:prstDash val="solid"/>
              </a:ln>
              <a:effectLst/>
            </c:spPr>
          </c:marker>
          <c:errBars>
            <c:errDir val="y"/>
            <c:errBarType val="both"/>
            <c:errValType val="cust"/>
            <c:noEndCap val="0"/>
            <c:plus>
              <c:numRef>
                <c:f>Blad1!$C$6:$E$6</c:f>
                <c:numCache>
                  <c:formatCode>General</c:formatCode>
                  <c:ptCount val="3"/>
                  <c:pt idx="0">
                    <c:v>0.28599999999999998</c:v>
                  </c:pt>
                  <c:pt idx="1">
                    <c:v>0.40376000000000001</c:v>
                  </c:pt>
                  <c:pt idx="2">
                    <c:v>0.35868</c:v>
                  </c:pt>
                </c:numCache>
              </c:numRef>
            </c:plus>
            <c:minus>
              <c:numRef>
                <c:f>Blad1!$C$6:$E$6</c:f>
                <c:numCache>
                  <c:formatCode>General</c:formatCode>
                  <c:ptCount val="3"/>
                  <c:pt idx="0">
                    <c:v>0.28599999999999998</c:v>
                  </c:pt>
                  <c:pt idx="1">
                    <c:v>0.40376000000000001</c:v>
                  </c:pt>
                  <c:pt idx="2">
                    <c:v>0.35868</c:v>
                  </c:pt>
                </c:numCache>
              </c:numRef>
            </c:minus>
          </c:errBars>
          <c:cat>
            <c:strRef>
              <c:f>Blad1!$C$4:$E$4</c:f>
              <c:strCache>
                <c:ptCount val="3"/>
                <c:pt idx="0">
                  <c:v>T1</c:v>
                </c:pt>
                <c:pt idx="1">
                  <c:v>T2</c:v>
                </c:pt>
                <c:pt idx="2">
                  <c:v>T3</c:v>
                </c:pt>
              </c:strCache>
            </c:strRef>
          </c:cat>
          <c:val>
            <c:numRef>
              <c:f>Blad1!$C$5:$E$5</c:f>
              <c:numCache>
                <c:formatCode>General</c:formatCode>
                <c:ptCount val="3"/>
                <c:pt idx="0">
                  <c:v>8.1080000000000005</c:v>
                </c:pt>
                <c:pt idx="1">
                  <c:v>8.61</c:v>
                </c:pt>
                <c:pt idx="2">
                  <c:v>8.4410000000000007</c:v>
                </c:pt>
              </c:numCache>
            </c:numRef>
          </c:val>
          <c:smooth val="0"/>
          <c:extLst>
            <c:ext xmlns:c16="http://schemas.microsoft.com/office/drawing/2014/chart" uri="{C3380CC4-5D6E-409C-BE32-E72D297353CC}">
              <c16:uniqueId val="{00000000-3AA0-44B5-9F7D-1DBB8A1D0B9C}"/>
            </c:ext>
          </c:extLst>
        </c:ser>
        <c:dLbls>
          <c:showLegendKey val="0"/>
          <c:showVal val="0"/>
          <c:showCatName val="0"/>
          <c:showSerName val="0"/>
          <c:showPercent val="0"/>
          <c:showBubbleSize val="0"/>
        </c:dLbls>
        <c:marker val="1"/>
        <c:smooth val="0"/>
        <c:axId val="211678720"/>
        <c:axId val="211680256"/>
      </c:lineChart>
      <c:catAx>
        <c:axId val="211678720"/>
        <c:scaling>
          <c:orientation val="minMax"/>
        </c:scaling>
        <c:delete val="0"/>
        <c:axPos val="b"/>
        <c:numFmt formatCode="General" sourceLinked="0"/>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nl-NL"/>
          </a:p>
        </c:txPr>
        <c:crossAx val="211680256"/>
        <c:crosses val="autoZero"/>
        <c:auto val="1"/>
        <c:lblAlgn val="ctr"/>
        <c:lblOffset val="100"/>
        <c:noMultiLvlLbl val="0"/>
      </c:catAx>
      <c:valAx>
        <c:axId val="211680256"/>
        <c:scaling>
          <c:orientation val="minMax"/>
          <c:max val="13"/>
          <c:min val="6"/>
        </c:scaling>
        <c:delete val="0"/>
        <c:axPos val="l"/>
        <c:majorGridlines/>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nl-NL"/>
          </a:p>
        </c:txPr>
        <c:crossAx val="211678720"/>
        <c:crosses val="autoZero"/>
        <c:crossBetween val="between"/>
      </c:valAx>
    </c:plotArea>
    <c:plotVisOnly val="1"/>
    <c:dispBlanksAs val="gap"/>
    <c:showDLblsOverMax val="0"/>
  </c:chart>
  <c:spPr>
    <a:solidFill>
      <a:schemeClr val="bg1"/>
    </a:solidFill>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a:latin typeface="Arial" panose="020B0604020202020204" pitchFamily="34" charset="0"/>
              <a:cs typeface="Arial" panose="020B0604020202020204" pitchFamily="34" charset="0"/>
            </a:defRPr>
          </a:pPr>
          <a:endParaRPr lang="nl-NL"/>
        </a:p>
      </c:txPr>
    </c:title>
    <c:autoTitleDeleted val="0"/>
    <c:plotArea>
      <c:layout/>
      <c:lineChart>
        <c:grouping val="standard"/>
        <c:varyColors val="0"/>
        <c:ser>
          <c:idx val="0"/>
          <c:order val="0"/>
          <c:tx>
            <c:strRef>
              <c:f>Blad1!$N$5</c:f>
              <c:strCache>
                <c:ptCount val="1"/>
                <c:pt idx="0">
                  <c:v>Mental health</c:v>
                </c:pt>
              </c:strCache>
            </c:strRef>
          </c:tx>
          <c:spPr>
            <a:ln w="38100">
              <a:solidFill>
                <a:srgbClr val="FF0000"/>
              </a:solidFill>
            </a:ln>
          </c:spPr>
          <c:marker>
            <c:symbol val="circle"/>
            <c:size val="5"/>
            <c:spPr>
              <a:solidFill>
                <a:srgbClr val="FF0000"/>
              </a:solidFill>
              <a:ln>
                <a:solidFill>
                  <a:srgbClr val="FF0000"/>
                </a:solidFill>
              </a:ln>
            </c:spPr>
          </c:marker>
          <c:errBars>
            <c:errDir val="y"/>
            <c:errBarType val="both"/>
            <c:errValType val="cust"/>
            <c:noEndCap val="0"/>
            <c:plus>
              <c:numRef>
                <c:f>Blad1!$O$6:$Q$6</c:f>
                <c:numCache>
                  <c:formatCode>General</c:formatCode>
                  <c:ptCount val="3"/>
                  <c:pt idx="0">
                    <c:v>2.3128000000000002</c:v>
                  </c:pt>
                  <c:pt idx="1">
                    <c:v>2.6028799999999999</c:v>
                  </c:pt>
                  <c:pt idx="2">
                    <c:v>2.4108000000000001</c:v>
                  </c:pt>
                </c:numCache>
              </c:numRef>
            </c:plus>
            <c:minus>
              <c:numRef>
                <c:f>Blad1!$O$6:$Q$6</c:f>
                <c:numCache>
                  <c:formatCode>General</c:formatCode>
                  <c:ptCount val="3"/>
                  <c:pt idx="0">
                    <c:v>2.3128000000000002</c:v>
                  </c:pt>
                  <c:pt idx="1">
                    <c:v>2.6028799999999999</c:v>
                  </c:pt>
                  <c:pt idx="2">
                    <c:v>2.4108000000000001</c:v>
                  </c:pt>
                </c:numCache>
              </c:numRef>
            </c:minus>
          </c:errBars>
          <c:cat>
            <c:strRef>
              <c:f>Blad1!$O$4:$Q$4</c:f>
              <c:strCache>
                <c:ptCount val="3"/>
                <c:pt idx="0">
                  <c:v>T1</c:v>
                </c:pt>
                <c:pt idx="1">
                  <c:v>T2</c:v>
                </c:pt>
                <c:pt idx="2">
                  <c:v>T3</c:v>
                </c:pt>
              </c:strCache>
            </c:strRef>
          </c:cat>
          <c:val>
            <c:numRef>
              <c:f>Blad1!$O$5:$Q$5</c:f>
              <c:numCache>
                <c:formatCode>General</c:formatCode>
                <c:ptCount val="3"/>
                <c:pt idx="0">
                  <c:v>77.120999999999995</c:v>
                </c:pt>
                <c:pt idx="1">
                  <c:v>77.91</c:v>
                </c:pt>
                <c:pt idx="2">
                  <c:v>75.275999999999996</c:v>
                </c:pt>
              </c:numCache>
            </c:numRef>
          </c:val>
          <c:smooth val="0"/>
          <c:extLst>
            <c:ext xmlns:c16="http://schemas.microsoft.com/office/drawing/2014/chart" uri="{C3380CC4-5D6E-409C-BE32-E72D297353CC}">
              <c16:uniqueId val="{00000000-7FC7-4C6B-86F6-2257E934B63F}"/>
            </c:ext>
          </c:extLst>
        </c:ser>
        <c:dLbls>
          <c:showLegendKey val="0"/>
          <c:showVal val="0"/>
          <c:showCatName val="0"/>
          <c:showSerName val="0"/>
          <c:showPercent val="0"/>
          <c:showBubbleSize val="0"/>
        </c:dLbls>
        <c:marker val="1"/>
        <c:smooth val="0"/>
        <c:axId val="210586624"/>
        <c:axId val="210608896"/>
      </c:lineChart>
      <c:catAx>
        <c:axId val="210586624"/>
        <c:scaling>
          <c:orientation val="minMax"/>
        </c:scaling>
        <c:delete val="0"/>
        <c:axPos val="b"/>
        <c:numFmt formatCode="General" sourceLinked="0"/>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nl-NL"/>
          </a:p>
        </c:txPr>
        <c:crossAx val="210608896"/>
        <c:crosses val="autoZero"/>
        <c:auto val="1"/>
        <c:lblAlgn val="ctr"/>
        <c:lblOffset val="100"/>
        <c:noMultiLvlLbl val="0"/>
      </c:catAx>
      <c:valAx>
        <c:axId val="210608896"/>
        <c:scaling>
          <c:orientation val="minMax"/>
          <c:max val="100"/>
          <c:min val="30"/>
        </c:scaling>
        <c:delete val="0"/>
        <c:axPos val="l"/>
        <c:majorGridlines/>
        <c:numFmt formatCode="General" sourceLinked="1"/>
        <c:majorTickMark val="out"/>
        <c:minorTickMark val="none"/>
        <c:tickLblPos val="nextTo"/>
        <c:txPr>
          <a:bodyPr/>
          <a:lstStyle/>
          <a:p>
            <a:pPr>
              <a:defRPr sz="1200" b="1">
                <a:latin typeface="Arial" panose="020B0604020202020204" pitchFamily="34" charset="0"/>
                <a:cs typeface="Arial" panose="020B0604020202020204" pitchFamily="34" charset="0"/>
              </a:defRPr>
            </a:pPr>
            <a:endParaRPr lang="nl-NL"/>
          </a:p>
        </c:txPr>
        <c:crossAx val="210586624"/>
        <c:crosses val="autoZero"/>
        <c:crossBetween val="between"/>
      </c:valAx>
    </c:plotArea>
    <c:plotVisOnly val="1"/>
    <c:dispBlanksAs val="gap"/>
    <c:showDLblsOverMax val="0"/>
  </c:chart>
  <c:spPr>
    <a:solidFill>
      <a:schemeClr val="bg1"/>
    </a:solidFill>
    <a:ln>
      <a:solidFill>
        <a:schemeClr val="tx1"/>
      </a:solidFill>
    </a:ln>
  </c:sp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85FD74C-1C9A-4E62-9C8F-A4BCDD0892B7}" type="datetimeFigureOut">
              <a:rPr lang="nl-NL" smtClean="0"/>
              <a:pPr/>
              <a:t>16-12-2019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4DE2D8-BD02-4C1B-B6F6-EE3326C8916E}" type="slidenum">
              <a:rPr lang="nl-NL" smtClean="0"/>
              <a:pPr/>
              <a:t>‹nr.›</a:t>
            </a:fld>
            <a:endParaRPr lang="nl-NL"/>
          </a:p>
        </p:txBody>
      </p:sp>
    </p:spTree>
    <p:extLst>
      <p:ext uri="{BB962C8B-B14F-4D97-AF65-F5344CB8AC3E}">
        <p14:creationId xmlns:p14="http://schemas.microsoft.com/office/powerpoint/2010/main" val="48900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85FD74C-1C9A-4E62-9C8F-A4BCDD0892B7}" type="datetimeFigureOut">
              <a:rPr lang="nl-NL" smtClean="0"/>
              <a:pPr/>
              <a:t>16-12-2019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4DE2D8-BD02-4C1B-B6F6-EE3326C8916E}" type="slidenum">
              <a:rPr lang="nl-NL" smtClean="0"/>
              <a:pPr/>
              <a:t>‹nr.›</a:t>
            </a:fld>
            <a:endParaRPr lang="nl-NL"/>
          </a:p>
        </p:txBody>
      </p:sp>
    </p:spTree>
    <p:extLst>
      <p:ext uri="{BB962C8B-B14F-4D97-AF65-F5344CB8AC3E}">
        <p14:creationId xmlns:p14="http://schemas.microsoft.com/office/powerpoint/2010/main" val="4193064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85FD74C-1C9A-4E62-9C8F-A4BCDD0892B7}" type="datetimeFigureOut">
              <a:rPr lang="nl-NL" smtClean="0"/>
              <a:pPr/>
              <a:t>16-12-2019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4DE2D8-BD02-4C1B-B6F6-EE3326C8916E}" type="slidenum">
              <a:rPr lang="nl-NL" smtClean="0"/>
              <a:pPr/>
              <a:t>‹nr.›</a:t>
            </a:fld>
            <a:endParaRPr lang="nl-NL"/>
          </a:p>
        </p:txBody>
      </p:sp>
    </p:spTree>
    <p:extLst>
      <p:ext uri="{BB962C8B-B14F-4D97-AF65-F5344CB8AC3E}">
        <p14:creationId xmlns:p14="http://schemas.microsoft.com/office/powerpoint/2010/main" val="350321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85FD74C-1C9A-4E62-9C8F-A4BCDD0892B7}" type="datetimeFigureOut">
              <a:rPr lang="nl-NL" smtClean="0"/>
              <a:pPr/>
              <a:t>16-12-2019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4DE2D8-BD02-4C1B-B6F6-EE3326C8916E}" type="slidenum">
              <a:rPr lang="nl-NL" smtClean="0"/>
              <a:pPr/>
              <a:t>‹nr.›</a:t>
            </a:fld>
            <a:endParaRPr lang="nl-NL"/>
          </a:p>
        </p:txBody>
      </p:sp>
    </p:spTree>
    <p:extLst>
      <p:ext uri="{BB962C8B-B14F-4D97-AF65-F5344CB8AC3E}">
        <p14:creationId xmlns:p14="http://schemas.microsoft.com/office/powerpoint/2010/main" val="2768179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85FD74C-1C9A-4E62-9C8F-A4BCDD0892B7}" type="datetimeFigureOut">
              <a:rPr lang="nl-NL" smtClean="0"/>
              <a:pPr/>
              <a:t>16-12-2019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A64DE2D8-BD02-4C1B-B6F6-EE3326C8916E}" type="slidenum">
              <a:rPr lang="nl-NL" smtClean="0"/>
              <a:pPr/>
              <a:t>‹nr.›</a:t>
            </a:fld>
            <a:endParaRPr lang="nl-NL"/>
          </a:p>
        </p:txBody>
      </p:sp>
    </p:spTree>
    <p:extLst>
      <p:ext uri="{BB962C8B-B14F-4D97-AF65-F5344CB8AC3E}">
        <p14:creationId xmlns:p14="http://schemas.microsoft.com/office/powerpoint/2010/main" val="32816986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85FD74C-1C9A-4E62-9C8F-A4BCDD0892B7}" type="datetimeFigureOut">
              <a:rPr lang="nl-NL" smtClean="0"/>
              <a:pPr/>
              <a:t>16-12-2019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64DE2D8-BD02-4C1B-B6F6-EE3326C8916E}" type="slidenum">
              <a:rPr lang="nl-NL" smtClean="0"/>
              <a:pPr/>
              <a:t>‹nr.›</a:t>
            </a:fld>
            <a:endParaRPr lang="nl-NL"/>
          </a:p>
        </p:txBody>
      </p:sp>
    </p:spTree>
    <p:extLst>
      <p:ext uri="{BB962C8B-B14F-4D97-AF65-F5344CB8AC3E}">
        <p14:creationId xmlns:p14="http://schemas.microsoft.com/office/powerpoint/2010/main" val="1661703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85FD74C-1C9A-4E62-9C8F-A4BCDD0892B7}" type="datetimeFigureOut">
              <a:rPr lang="nl-NL" smtClean="0"/>
              <a:pPr/>
              <a:t>16-12-2019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A64DE2D8-BD02-4C1B-B6F6-EE3326C8916E}" type="slidenum">
              <a:rPr lang="nl-NL" smtClean="0"/>
              <a:pPr/>
              <a:t>‹nr.›</a:t>
            </a:fld>
            <a:endParaRPr lang="nl-NL"/>
          </a:p>
        </p:txBody>
      </p:sp>
    </p:spTree>
    <p:extLst>
      <p:ext uri="{BB962C8B-B14F-4D97-AF65-F5344CB8AC3E}">
        <p14:creationId xmlns:p14="http://schemas.microsoft.com/office/powerpoint/2010/main" val="983208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85FD74C-1C9A-4E62-9C8F-A4BCDD0892B7}" type="datetimeFigureOut">
              <a:rPr lang="nl-NL" smtClean="0"/>
              <a:pPr/>
              <a:t>16-12-2019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A64DE2D8-BD02-4C1B-B6F6-EE3326C8916E}" type="slidenum">
              <a:rPr lang="nl-NL" smtClean="0"/>
              <a:pPr/>
              <a:t>‹nr.›</a:t>
            </a:fld>
            <a:endParaRPr lang="nl-NL"/>
          </a:p>
        </p:txBody>
      </p:sp>
    </p:spTree>
    <p:extLst>
      <p:ext uri="{BB962C8B-B14F-4D97-AF65-F5344CB8AC3E}">
        <p14:creationId xmlns:p14="http://schemas.microsoft.com/office/powerpoint/2010/main" val="3967279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85FD74C-1C9A-4E62-9C8F-A4BCDD0892B7}" type="datetimeFigureOut">
              <a:rPr lang="nl-NL" smtClean="0"/>
              <a:pPr/>
              <a:t>16-12-2019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A64DE2D8-BD02-4C1B-B6F6-EE3326C8916E}" type="slidenum">
              <a:rPr lang="nl-NL" smtClean="0"/>
              <a:pPr/>
              <a:t>‹nr.›</a:t>
            </a:fld>
            <a:endParaRPr lang="nl-NL"/>
          </a:p>
        </p:txBody>
      </p:sp>
    </p:spTree>
    <p:extLst>
      <p:ext uri="{BB962C8B-B14F-4D97-AF65-F5344CB8AC3E}">
        <p14:creationId xmlns:p14="http://schemas.microsoft.com/office/powerpoint/2010/main" val="2563100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85FD74C-1C9A-4E62-9C8F-A4BCDD0892B7}" type="datetimeFigureOut">
              <a:rPr lang="nl-NL" smtClean="0"/>
              <a:pPr/>
              <a:t>16-12-2019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64DE2D8-BD02-4C1B-B6F6-EE3326C8916E}" type="slidenum">
              <a:rPr lang="nl-NL" smtClean="0"/>
              <a:pPr/>
              <a:t>‹nr.›</a:t>
            </a:fld>
            <a:endParaRPr lang="nl-NL"/>
          </a:p>
        </p:txBody>
      </p:sp>
    </p:spTree>
    <p:extLst>
      <p:ext uri="{BB962C8B-B14F-4D97-AF65-F5344CB8AC3E}">
        <p14:creationId xmlns:p14="http://schemas.microsoft.com/office/powerpoint/2010/main" val="179816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85FD74C-1C9A-4E62-9C8F-A4BCDD0892B7}" type="datetimeFigureOut">
              <a:rPr lang="nl-NL" smtClean="0"/>
              <a:pPr/>
              <a:t>16-12-2019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A64DE2D8-BD02-4C1B-B6F6-EE3326C8916E}" type="slidenum">
              <a:rPr lang="nl-NL" smtClean="0"/>
              <a:pPr/>
              <a:t>‹nr.›</a:t>
            </a:fld>
            <a:endParaRPr lang="nl-NL"/>
          </a:p>
        </p:txBody>
      </p:sp>
    </p:spTree>
    <p:extLst>
      <p:ext uri="{BB962C8B-B14F-4D97-AF65-F5344CB8AC3E}">
        <p14:creationId xmlns:p14="http://schemas.microsoft.com/office/powerpoint/2010/main" val="3912710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5FD74C-1C9A-4E62-9C8F-A4BCDD0892B7}" type="datetimeFigureOut">
              <a:rPr lang="nl-NL" smtClean="0"/>
              <a:pPr/>
              <a:t>16-12-2019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4DE2D8-BD02-4C1B-B6F6-EE3326C8916E}" type="slidenum">
              <a:rPr lang="nl-NL" smtClean="0"/>
              <a:pPr/>
              <a:t>‹nr.›</a:t>
            </a:fld>
            <a:endParaRPr lang="nl-NL"/>
          </a:p>
        </p:txBody>
      </p:sp>
    </p:spTree>
    <p:extLst>
      <p:ext uri="{BB962C8B-B14F-4D97-AF65-F5344CB8AC3E}">
        <p14:creationId xmlns:p14="http://schemas.microsoft.com/office/powerpoint/2010/main" val="1109972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6.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3.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hart" Target="../charts/char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5.png"/><Relationship Id="rId7" Type="http://schemas.openxmlformats.org/officeDocument/2006/relationships/chart" Target="../charts/chart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chart" Target="../charts/char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15.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6.jpeg"/><Relationship Id="rId3" Type="http://schemas.openxmlformats.org/officeDocument/2006/relationships/image" Target="../media/image4.png"/><Relationship Id="rId7" Type="http://schemas.openxmlformats.org/officeDocument/2006/relationships/hyperlink" Target="http://www.google.nl/url?sa=i&amp;rct=j&amp;q=&amp;esrc=s&amp;source=images&amp;cd=&amp;cad=rja&amp;uact=8&amp;ved=0ahUKEwjJ0pTp54zTAhXjBcAKHfkzA9sQjRwIBw&amp;url=http://www.eardrop.nl/wie-zijn-wij/wie-betaalt-ons/&amp;psig=AFQjCNHVwWj0S06hRELM_R4pWMzJZabCfw&amp;ust=1491464339607274" TargetMode="External"/><Relationship Id="rId12"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hyperlink" Target="http://www.google.nl/url?sa=i&amp;rct=j&amp;q=&amp;esrc=s&amp;source=images&amp;cd=&amp;cad=rja&amp;uact=8&amp;ved=2ahUKEwi46J6c67LeAhUqMewKHXB_CwwQjRx6BAgBEAU&amp;url=http://www.stichtingbeatrixoord.nl/&amp;psig=AOvVaw1RPWXJ_KAFmSpjOMhvxHL_&amp;ust=1541149445221416" TargetMode="External"/><Relationship Id="rId5" Type="http://schemas.openxmlformats.org/officeDocument/2006/relationships/image" Target="../media/image18.jpeg"/><Relationship Id="rId10" Type="http://schemas.openxmlformats.org/officeDocument/2006/relationships/image" Target="../media/image21.png"/><Relationship Id="rId4" Type="http://schemas.openxmlformats.org/officeDocument/2006/relationships/image" Target="../media/image5.png"/><Relationship Id="rId9" Type="http://schemas.openxmlformats.org/officeDocument/2006/relationships/hyperlink" Target="https://www.google.nl/url?sa=i&amp;rct=j&amp;q=&amp;esrc=s&amp;source=images&amp;cd=&amp;cad=rja&amp;uact=8&amp;ved=2ahUKEwjipITu1NfaAhWJKFAKHepyDJ8QjRx6BAgAEAU&amp;url=https://handicap.nl/&amp;psig=AOvVaw3Fsg5kxSIbcosdh9tDiMw9&amp;ust=1524822566370940"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5.pn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6.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normAutofit fontScale="90000"/>
          </a:bodyPr>
          <a:lstStyle/>
          <a:p>
            <a:r>
              <a:rPr lang="nl-NL" sz="2400" b="1" dirty="0">
                <a:latin typeface="Agency FB" panose="020B0503020202020204" pitchFamily="34" charset="0"/>
              </a:rPr>
              <a:t> </a:t>
            </a:r>
            <a:br>
              <a:rPr lang="nl-NL" sz="2400" b="1" dirty="0">
                <a:latin typeface="Agency FB" panose="020B0503020202020204" pitchFamily="34" charset="0"/>
              </a:rPr>
            </a:br>
            <a:br>
              <a:rPr lang="nl-NL" sz="6600" b="1" dirty="0">
                <a:latin typeface="Agency FB" panose="020B0503020202020204" pitchFamily="34" charset="0"/>
              </a:rPr>
            </a:br>
            <a:endParaRPr lang="nl-NL" sz="3600" b="1" dirty="0">
              <a:latin typeface="Arial" panose="020B0604020202020204" pitchFamily="34" charset="0"/>
              <a:cs typeface="Arial" panose="020B0604020202020204" pitchFamily="34" charset="0"/>
            </a:endParaRPr>
          </a:p>
        </p:txBody>
      </p:sp>
      <p:pic>
        <p:nvPicPr>
          <p:cNvPr id="5" name="Afbeelding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8304" y="188640"/>
            <a:ext cx="1584176" cy="1584176"/>
          </a:xfrm>
          <a:prstGeom prst="rect">
            <a:avLst/>
          </a:prstGeom>
        </p:spPr>
      </p:pic>
      <p:pic>
        <p:nvPicPr>
          <p:cNvPr id="17" name="Afbeelding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sp>
        <p:nvSpPr>
          <p:cNvPr id="7" name="Rechthoek 6"/>
          <p:cNvSpPr/>
          <p:nvPr/>
        </p:nvSpPr>
        <p:spPr>
          <a:xfrm>
            <a:off x="682398" y="980728"/>
            <a:ext cx="7848872" cy="4801314"/>
          </a:xfrm>
          <a:prstGeom prst="rect">
            <a:avLst/>
          </a:prstGeom>
        </p:spPr>
        <p:txBody>
          <a:bodyPr wrap="square">
            <a:spAutoFit/>
          </a:bodyPr>
          <a:lstStyle/>
          <a:p>
            <a:r>
              <a:rPr lang="nl-NL" b="1" dirty="0">
                <a:solidFill>
                  <a:srgbClr val="00B050"/>
                </a:solidFill>
              </a:rPr>
              <a:t>Programma:</a:t>
            </a:r>
          </a:p>
          <a:p>
            <a:endParaRPr lang="nl-NL" b="1" dirty="0"/>
          </a:p>
          <a:p>
            <a:r>
              <a:rPr lang="nl-NL" b="1" dirty="0"/>
              <a:t>Minisymposium</a:t>
            </a:r>
          </a:p>
          <a:p>
            <a:r>
              <a:rPr lang="nl-NL" dirty="0"/>
              <a:t>15.15 – 15.30 Inloop</a:t>
            </a:r>
          </a:p>
          <a:p>
            <a:r>
              <a:rPr lang="nl-NL" dirty="0"/>
              <a:t>15.30 – 15.35 Introductie (Ingrid Kouwijzer)</a:t>
            </a:r>
          </a:p>
          <a:p>
            <a:r>
              <a:rPr lang="nl-NL" dirty="0"/>
              <a:t>15.35 – 15.50 Effecten kwaliteit van leven (Ingrid Kouwijzer)</a:t>
            </a:r>
          </a:p>
          <a:p>
            <a:r>
              <a:rPr lang="nl-NL" dirty="0"/>
              <a:t>15.50 – 16.05 Trainen en monitoring training (Jannie van Bergeijk)</a:t>
            </a:r>
          </a:p>
          <a:p>
            <a:r>
              <a:rPr lang="nl-NL" dirty="0"/>
              <a:t>16.05 – 16.20 Wat heeft de begeleiding ZELF geleerd van de HBB? (Martijn Schrooten/Anja de Haan)</a:t>
            </a:r>
          </a:p>
          <a:p>
            <a:r>
              <a:rPr lang="nl-NL" dirty="0"/>
              <a:t>16.20 – 16.30 Pauze*</a:t>
            </a:r>
          </a:p>
          <a:p>
            <a:r>
              <a:rPr lang="nl-NL" dirty="0"/>
              <a:t>16.30 – 16.45 Onderzoek: wat weten we &amp; wat nog niet? (Linda, Sonja, Ingrid)</a:t>
            </a:r>
          </a:p>
          <a:p>
            <a:r>
              <a:rPr lang="nl-NL" dirty="0"/>
              <a:t>16.45 – 17.20 Discussie: hoe nu verder; wat willen we nog weten?</a:t>
            </a:r>
          </a:p>
          <a:p>
            <a:r>
              <a:rPr lang="nl-NL" dirty="0"/>
              <a:t>17.20 – 18.20 Soep met broodjes*</a:t>
            </a:r>
          </a:p>
          <a:p>
            <a:endParaRPr lang="nl-NL" dirty="0"/>
          </a:p>
          <a:p>
            <a:r>
              <a:rPr lang="nl-NL" b="1" dirty="0"/>
              <a:t>Contactpersonen-bijeenkomst</a:t>
            </a:r>
          </a:p>
          <a:p>
            <a:r>
              <a:rPr lang="nl-NL" dirty="0"/>
              <a:t>18:00 - 18.20 Informatie voor contactpersonen nieuwe centra </a:t>
            </a:r>
          </a:p>
          <a:p>
            <a:r>
              <a:rPr lang="nl-NL" dirty="0"/>
              <a:t>18.20 – 19.00 Informatie over de veranderingen voor de </a:t>
            </a:r>
            <a:r>
              <a:rPr lang="nl-NL" dirty="0" err="1"/>
              <a:t>HandbikeBattle</a:t>
            </a:r>
            <a:r>
              <a:rPr lang="nl-NL" dirty="0"/>
              <a:t> in 2020</a:t>
            </a:r>
          </a:p>
        </p:txBody>
      </p:sp>
    </p:spTree>
    <p:extLst>
      <p:ext uri="{BB962C8B-B14F-4D97-AF65-F5344CB8AC3E}">
        <p14:creationId xmlns:p14="http://schemas.microsoft.com/office/powerpoint/2010/main" val="4053909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Terug naar de </a:t>
            </a:r>
            <a:r>
              <a:rPr lang="nl-NL" altLang="nl-NL" sz="3600" b="1" dirty="0" err="1">
                <a:latin typeface="Arial" panose="020B0604020202020204" pitchFamily="34" charset="0"/>
                <a:cs typeface="Arial" panose="020B0604020202020204" pitchFamily="34" charset="0"/>
              </a:rPr>
              <a:t>HandbikeBattle</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sp>
        <p:nvSpPr>
          <p:cNvPr id="20" name="Tijdelijke aanduiding voor inhoud 2"/>
          <p:cNvSpPr txBox="1">
            <a:spLocks/>
          </p:cNvSpPr>
          <p:nvPr/>
        </p:nvSpPr>
        <p:spPr>
          <a:xfrm>
            <a:off x="609600" y="27173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D9EDB"/>
              </a:buClr>
              <a:defRPr/>
            </a:pPr>
            <a:r>
              <a:rPr lang="nl-NL" altLang="nl-NL" sz="1800" b="1" kern="0" dirty="0">
                <a:latin typeface="Arial" panose="020B0604020202020204" pitchFamily="34" charset="0"/>
                <a:cs typeface="Arial" panose="020B0604020202020204" pitchFamily="34" charset="0"/>
              </a:rPr>
              <a:t>Zijn er veranderingen in kwaliteit van leven gedurende de trainingsperiode en follow-up?</a:t>
            </a:r>
          </a:p>
          <a:p>
            <a:pPr>
              <a:buClr>
                <a:srgbClr val="2D9EDB"/>
              </a:buClr>
              <a:defRPr/>
            </a:pPr>
            <a:endParaRPr lang="nl-NL" altLang="nl-NL" sz="1800" b="1" kern="0" dirty="0">
              <a:latin typeface="Arial" panose="020B0604020202020204" pitchFamily="34" charset="0"/>
              <a:cs typeface="Arial" panose="020B0604020202020204" pitchFamily="34" charset="0"/>
            </a:endParaRPr>
          </a:p>
          <a:p>
            <a:pPr>
              <a:buClr>
                <a:srgbClr val="2D9EDB"/>
              </a:buClr>
              <a:defRPr/>
            </a:pPr>
            <a:r>
              <a:rPr lang="nl-NL" altLang="nl-NL" sz="1800" b="1" kern="0" dirty="0">
                <a:latin typeface="Arial" panose="020B0604020202020204" pitchFamily="34" charset="0"/>
                <a:cs typeface="Arial" panose="020B0604020202020204" pitchFamily="34" charset="0"/>
              </a:rPr>
              <a:t>Zijn eventuele veranderingen in kwaliteit van leven geassocieerd met veranderingen in fysieke fitheid?</a:t>
            </a:r>
          </a:p>
        </p:txBody>
      </p:sp>
      <p:pic>
        <p:nvPicPr>
          <p:cNvPr id="24" name="Afbeelding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4" name="Afbeelding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34460" y="4149080"/>
            <a:ext cx="3275856" cy="2252151"/>
          </a:xfrm>
          <a:prstGeom prst="rect">
            <a:avLst/>
          </a:prstGeom>
        </p:spPr>
      </p:pic>
      <p:pic>
        <p:nvPicPr>
          <p:cNvPr id="11" name="Afbeelding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296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Methode</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sp>
        <p:nvSpPr>
          <p:cNvPr id="20" name="Tijdelijke aanduiding voor inhoud 2"/>
          <p:cNvSpPr txBox="1">
            <a:spLocks/>
          </p:cNvSpPr>
          <p:nvPr/>
        </p:nvSpPr>
        <p:spPr>
          <a:xfrm>
            <a:off x="609600" y="2717304"/>
            <a:ext cx="8229600" cy="356125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D9EDB"/>
              </a:buClr>
              <a:defRPr/>
            </a:pPr>
            <a:r>
              <a:rPr lang="nl-NL" altLang="nl-NL" sz="1800" b="1" kern="0" dirty="0">
                <a:latin typeface="Arial" panose="020B0604020202020204" pitchFamily="34" charset="0"/>
                <a:cs typeface="Arial" panose="020B0604020202020204" pitchFamily="34" charset="0"/>
              </a:rPr>
              <a:t>Alle deelnemers van cohorten 2013, 2014, 2015, 2016</a:t>
            </a:r>
          </a:p>
          <a:p>
            <a:pPr>
              <a:buClr>
                <a:srgbClr val="2D9EDB"/>
              </a:buClr>
              <a:defRPr/>
            </a:pPr>
            <a:r>
              <a:rPr lang="nl-NL" altLang="nl-NL" sz="1800" b="1" kern="0" dirty="0">
                <a:latin typeface="Arial" panose="020B0604020202020204" pitchFamily="34" charset="0"/>
                <a:cs typeface="Arial" panose="020B0604020202020204" pitchFamily="34" charset="0"/>
              </a:rPr>
              <a:t>T1 = voor start trainingsperiode</a:t>
            </a:r>
          </a:p>
          <a:p>
            <a:pPr>
              <a:buClr>
                <a:srgbClr val="2D9EDB"/>
              </a:buClr>
              <a:defRPr/>
            </a:pPr>
            <a:r>
              <a:rPr lang="nl-NL" altLang="nl-NL" sz="1800" b="1" kern="0" dirty="0">
                <a:latin typeface="Arial" panose="020B0604020202020204" pitchFamily="34" charset="0"/>
                <a:cs typeface="Arial" panose="020B0604020202020204" pitchFamily="34" charset="0"/>
              </a:rPr>
              <a:t>T2 = na trainingsperiode, vlak voor HBB</a:t>
            </a:r>
          </a:p>
          <a:p>
            <a:pPr>
              <a:buClr>
                <a:srgbClr val="2D9EDB"/>
              </a:buClr>
              <a:defRPr/>
            </a:pPr>
            <a:r>
              <a:rPr lang="nl-NL" altLang="nl-NL" sz="1800" b="1" kern="0" dirty="0">
                <a:latin typeface="Arial" panose="020B0604020202020204" pitchFamily="34" charset="0"/>
                <a:cs typeface="Arial" panose="020B0604020202020204" pitchFamily="34" charset="0"/>
              </a:rPr>
              <a:t>T3 = 4 maanden na HBB</a:t>
            </a:r>
          </a:p>
          <a:p>
            <a:pPr>
              <a:buClr>
                <a:srgbClr val="2D9EDB"/>
              </a:buClr>
              <a:defRPr/>
            </a:pPr>
            <a:endParaRPr lang="nl-NL" altLang="nl-NL" sz="1800" b="1" kern="0" dirty="0">
              <a:latin typeface="Arial" panose="020B0604020202020204" pitchFamily="34" charset="0"/>
              <a:cs typeface="Arial" panose="020B0604020202020204" pitchFamily="34" charset="0"/>
            </a:endParaRPr>
          </a:p>
          <a:p>
            <a:pPr>
              <a:buClr>
                <a:srgbClr val="2D9EDB"/>
              </a:buClr>
              <a:defRPr/>
            </a:pPr>
            <a:r>
              <a:rPr lang="nl-NL" altLang="nl-NL" sz="1800" b="1" kern="0" dirty="0">
                <a:latin typeface="Arial" panose="020B0604020202020204" pitchFamily="34" charset="0"/>
                <a:cs typeface="Arial" panose="020B0604020202020204" pitchFamily="34" charset="0"/>
              </a:rPr>
              <a:t>Minimaal op 2 punten in tijd: vragenlijsten ingevuld (LS, MHI)</a:t>
            </a:r>
          </a:p>
          <a:p>
            <a:pPr>
              <a:buClr>
                <a:srgbClr val="2D9EDB"/>
              </a:buClr>
              <a:defRPr/>
            </a:pPr>
            <a:endParaRPr lang="nl-NL" altLang="nl-NL" sz="1800" b="1" kern="0" dirty="0">
              <a:latin typeface="Arial" panose="020B0604020202020204" pitchFamily="34" charset="0"/>
              <a:cs typeface="Arial" panose="020B0604020202020204" pitchFamily="34" charset="0"/>
            </a:endParaRPr>
          </a:p>
          <a:p>
            <a:pPr>
              <a:buClr>
                <a:srgbClr val="2D9EDB"/>
              </a:buClr>
              <a:defRPr/>
            </a:pPr>
            <a:r>
              <a:rPr lang="nl-NL" altLang="nl-NL" sz="1800" b="1" kern="0" dirty="0">
                <a:latin typeface="Arial" panose="020B0604020202020204" pitchFamily="34" charset="0"/>
                <a:cs typeface="Arial" panose="020B0604020202020204" pitchFamily="34" charset="0"/>
              </a:rPr>
              <a:t>Op T1 en T2: inspanningstest (</a:t>
            </a:r>
            <a:r>
              <a:rPr lang="nl-NL" altLang="nl-NL" sz="1800" b="1" kern="0" dirty="0" err="1">
                <a:latin typeface="Arial" panose="020B0604020202020204" pitchFamily="34" charset="0"/>
                <a:cs typeface="Arial" panose="020B0604020202020204" pitchFamily="34" charset="0"/>
              </a:rPr>
              <a:t>POpeak</a:t>
            </a:r>
            <a:r>
              <a:rPr lang="nl-NL" altLang="nl-NL" sz="1800" b="1" kern="0" dirty="0">
                <a:latin typeface="Arial" panose="020B0604020202020204" pitchFamily="34" charset="0"/>
                <a:cs typeface="Arial" panose="020B0604020202020204" pitchFamily="34" charset="0"/>
              </a:rPr>
              <a:t>, VO2peak)</a:t>
            </a:r>
          </a:p>
          <a:p>
            <a:pPr>
              <a:buClr>
                <a:srgbClr val="2D9EDB"/>
              </a:buClr>
              <a:defRPr/>
            </a:pPr>
            <a:endParaRPr lang="nl-NL" altLang="nl-NL" sz="1800" b="1" kern="0" dirty="0">
              <a:latin typeface="Arial" panose="020B0604020202020204" pitchFamily="34" charset="0"/>
              <a:cs typeface="Arial" panose="020B0604020202020204" pitchFamily="34" charset="0"/>
            </a:endParaRPr>
          </a:p>
          <a:p>
            <a:pPr>
              <a:buClr>
                <a:srgbClr val="2D9EDB"/>
              </a:buClr>
              <a:defRPr/>
            </a:pPr>
            <a:r>
              <a:rPr lang="nl-NL" altLang="nl-NL" sz="1800" b="1" kern="0" dirty="0">
                <a:latin typeface="Arial" panose="020B0604020202020204" pitchFamily="34" charset="0"/>
                <a:cs typeface="Arial" panose="020B0604020202020204" pitchFamily="34" charset="0"/>
              </a:rPr>
              <a:t>Multilevel </a:t>
            </a:r>
            <a:r>
              <a:rPr lang="nl-NL" altLang="nl-NL" sz="1800" b="1" kern="0" dirty="0" err="1">
                <a:latin typeface="Arial" panose="020B0604020202020204" pitchFamily="34" charset="0"/>
                <a:cs typeface="Arial" panose="020B0604020202020204" pitchFamily="34" charset="0"/>
              </a:rPr>
              <a:t>regression</a:t>
            </a:r>
            <a:r>
              <a:rPr lang="nl-NL" altLang="nl-NL" sz="1800" b="1" kern="0" dirty="0">
                <a:latin typeface="Arial" panose="020B0604020202020204" pitchFamily="34" charset="0"/>
                <a:cs typeface="Arial" panose="020B0604020202020204" pitchFamily="34" charset="0"/>
              </a:rPr>
              <a:t> analysis (hybride modellen)</a:t>
            </a:r>
          </a:p>
          <a:p>
            <a:pPr>
              <a:buClr>
                <a:srgbClr val="2D9EDB"/>
              </a:buClr>
              <a:defRPr/>
            </a:pPr>
            <a:r>
              <a:rPr lang="nl-NL" altLang="nl-NL" sz="1800" b="1" kern="0" dirty="0" err="1">
                <a:latin typeface="Arial" panose="020B0604020202020204" pitchFamily="34" charset="0"/>
                <a:cs typeface="Arial" panose="020B0604020202020204" pitchFamily="34" charset="0"/>
              </a:rPr>
              <a:t>QoL</a:t>
            </a:r>
            <a:r>
              <a:rPr lang="nl-NL" altLang="nl-NL" sz="1800" b="1" kern="0" dirty="0">
                <a:latin typeface="Arial" panose="020B0604020202020204" pitchFamily="34" charset="0"/>
                <a:cs typeface="Arial" panose="020B0604020202020204" pitchFamily="34" charset="0"/>
              </a:rPr>
              <a:t> = constante + </a:t>
            </a:r>
            <a:r>
              <a:rPr lang="nl-NL" altLang="nl-NL" sz="1800" b="1" kern="0" dirty="0" err="1">
                <a:latin typeface="Arial" panose="020B0604020202020204" pitchFamily="34" charset="0"/>
                <a:cs typeface="Arial" panose="020B0604020202020204" pitchFamily="34" charset="0"/>
              </a:rPr>
              <a:t>beta</a:t>
            </a:r>
            <a:r>
              <a:rPr lang="nl-NL" altLang="nl-NL" sz="1800" b="1" kern="0" dirty="0">
                <a:latin typeface="Arial" panose="020B0604020202020204" pitchFamily="34" charset="0"/>
                <a:cs typeface="Arial" panose="020B0604020202020204" pitchFamily="34" charset="0"/>
              </a:rPr>
              <a:t> x fitheid</a:t>
            </a:r>
          </a:p>
          <a:p>
            <a:pPr>
              <a:buClr>
                <a:srgbClr val="2D9EDB"/>
              </a:buClr>
              <a:defRPr/>
            </a:pPr>
            <a:endParaRPr lang="nl-NL" altLang="nl-NL" sz="1800" b="1" kern="0" dirty="0">
              <a:latin typeface="Arial" panose="020B0604020202020204" pitchFamily="34" charset="0"/>
              <a:cs typeface="Arial" panose="020B0604020202020204" pitchFamily="34" charset="0"/>
            </a:endParaRPr>
          </a:p>
          <a:p>
            <a:pPr>
              <a:buClr>
                <a:srgbClr val="2D9EDB"/>
              </a:buClr>
              <a:defRPr/>
            </a:pPr>
            <a:endParaRPr lang="nl-NL" altLang="nl-NL" sz="1800" b="1" kern="0" dirty="0">
              <a:latin typeface="Arial" panose="020B0604020202020204" pitchFamily="34" charset="0"/>
              <a:cs typeface="Arial" panose="020B0604020202020204" pitchFamily="34" charset="0"/>
            </a:endParaRPr>
          </a:p>
          <a:p>
            <a:pPr>
              <a:buClr>
                <a:srgbClr val="2D9EDB"/>
              </a:buClr>
              <a:defRPr/>
            </a:pPr>
            <a:endParaRPr lang="nl-NL" altLang="nl-NL" sz="1800" b="1" kern="0" dirty="0">
              <a:latin typeface="Arial" panose="020B0604020202020204" pitchFamily="34" charset="0"/>
              <a:cs typeface="Arial" panose="020B0604020202020204" pitchFamily="34" charset="0"/>
            </a:endParaRPr>
          </a:p>
        </p:txBody>
      </p:sp>
      <p:pic>
        <p:nvPicPr>
          <p:cNvPr id="24" name="Afbeelding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10" name="Afbeeldin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6243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Methode</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2"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pic>
        <p:nvPicPr>
          <p:cNvPr id="24" name="Afbeelding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10" name="Afbeelding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N:\R&amp;D\Projectmappen R&amp;D\HandbikeBattle onderzoek\Artikel Relatie mentaal fysiek (Sjoerd)\Artikel\versie 4 Archives\Archives\Fig 1.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06324" y="2832545"/>
            <a:ext cx="8531352" cy="3172968"/>
          </a:xfrm>
          <a:prstGeom prst="rect">
            <a:avLst/>
          </a:prstGeom>
          <a:noFill/>
          <a:ln>
            <a:solidFill>
              <a:srgbClr val="00B05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608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Methode</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2" cstate="print">
            <a:extLst>
              <a:ext uri="{28A0092B-C50C-407E-A947-70E740481C1C}">
                <a14:useLocalDpi xmlns:a14="http://schemas.microsoft.com/office/drawing/2010/main" val="0"/>
              </a:ext>
            </a:extLst>
          </a:blip>
          <a:srcRect r="10925"/>
          <a:stretch>
            <a:fillRect/>
          </a:stretch>
        </p:blipFill>
        <p:spPr bwMode="auto">
          <a:xfrm>
            <a:off x="409948" y="489744"/>
            <a:ext cx="16557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5"/>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000" b="1" u="sng" dirty="0" err="1">
                <a:latin typeface="Arial" panose="020B0604020202020204" pitchFamily="34" charset="0"/>
                <a:cs typeface="Arial" panose="020B0604020202020204" pitchFamily="34" charset="0"/>
              </a:rPr>
              <a:t>Deelnemers</a:t>
            </a:r>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N = 136 (80% man)</a:t>
            </a:r>
          </a:p>
          <a:p>
            <a:r>
              <a:rPr lang="nl-NL" sz="2000" dirty="0">
                <a:latin typeface="Arial" panose="020B0604020202020204" pitchFamily="34" charset="0"/>
                <a:cs typeface="Arial" panose="020B0604020202020204" pitchFamily="34" charset="0"/>
              </a:rPr>
              <a:t>Leeftijd: 41 ± 13 jaar</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71% dwarslaesie</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13% amputatie</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4% spina bifida</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1% multitrauma</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11% anders</a:t>
            </a:r>
          </a:p>
        </p:txBody>
      </p:sp>
      <p:pic>
        <p:nvPicPr>
          <p:cNvPr id="20" name="Afbeelding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8" name="Picture 2" descr="HB22-06-017007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1920" y="2556803"/>
            <a:ext cx="4608507" cy="268368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Afbeeldin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00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Resultaten</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2" cstate="print">
            <a:extLst>
              <a:ext uri="{28A0092B-C50C-407E-A947-70E740481C1C}">
                <a14:useLocalDpi xmlns:a14="http://schemas.microsoft.com/office/drawing/2010/main" val="0"/>
              </a:ext>
            </a:extLst>
          </a:blip>
          <a:srcRect r="10925"/>
          <a:stretch>
            <a:fillRect/>
          </a:stretch>
        </p:blipFill>
        <p:spPr bwMode="auto">
          <a:xfrm>
            <a:off x="409948" y="489744"/>
            <a:ext cx="16557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5"/>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1800" b="1" u="sng" dirty="0">
                <a:latin typeface="Arial" panose="020B0604020202020204" pitchFamily="34" charset="0"/>
                <a:cs typeface="Arial" panose="020B0604020202020204" pitchFamily="34" charset="0"/>
              </a:rPr>
              <a:t>Verandering over de tijd</a:t>
            </a:r>
          </a:p>
          <a:p>
            <a:pPr marL="0" indent="0">
              <a:buNone/>
            </a:pPr>
            <a:endParaRPr lang="nl-NL" sz="2000" dirty="0">
              <a:latin typeface="Arial" panose="020B0604020202020204" pitchFamily="34" charset="0"/>
              <a:cs typeface="Arial" panose="020B0604020202020204" pitchFamily="34" charset="0"/>
            </a:endParaRPr>
          </a:p>
        </p:txBody>
      </p:sp>
      <p:pic>
        <p:nvPicPr>
          <p:cNvPr id="20" name="Afbeelding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graphicFrame>
        <p:nvGraphicFramePr>
          <p:cNvPr id="10" name="Grafiek 9"/>
          <p:cNvGraphicFramePr>
            <a:graphicFrameLocks/>
          </p:cNvGraphicFramePr>
          <p:nvPr>
            <p:extLst>
              <p:ext uri="{D42A27DB-BD31-4B8C-83A1-F6EECF244321}">
                <p14:modId xmlns:p14="http://schemas.microsoft.com/office/powerpoint/2010/main" val="1920602859"/>
              </p:ext>
            </p:extLst>
          </p:nvPr>
        </p:nvGraphicFramePr>
        <p:xfrm>
          <a:off x="1237829" y="3140968"/>
          <a:ext cx="3109987" cy="2985196"/>
        </p:xfrm>
        <a:graphic>
          <a:graphicData uri="http://schemas.openxmlformats.org/drawingml/2006/chart">
            <c:chart xmlns:c="http://schemas.openxmlformats.org/drawingml/2006/chart" xmlns:r="http://schemas.openxmlformats.org/officeDocument/2006/relationships" r:id="rId5"/>
          </a:graphicData>
        </a:graphic>
      </p:graphicFrame>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9110" y="4581128"/>
            <a:ext cx="2857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93456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Resultaten</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2" cstate="print">
            <a:extLst>
              <a:ext uri="{28A0092B-C50C-407E-A947-70E740481C1C}">
                <a14:useLocalDpi xmlns:a14="http://schemas.microsoft.com/office/drawing/2010/main" val="0"/>
              </a:ext>
            </a:extLst>
          </a:blip>
          <a:srcRect r="10925"/>
          <a:stretch>
            <a:fillRect/>
          </a:stretch>
        </p:blipFill>
        <p:spPr bwMode="auto">
          <a:xfrm>
            <a:off x="409948" y="489744"/>
            <a:ext cx="16557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5"/>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1800" b="1" u="sng" dirty="0">
                <a:latin typeface="Arial" panose="020B0604020202020204" pitchFamily="34" charset="0"/>
                <a:cs typeface="Arial" panose="020B0604020202020204" pitchFamily="34" charset="0"/>
              </a:rPr>
              <a:t>Verandering over de tijd</a:t>
            </a:r>
          </a:p>
          <a:p>
            <a:pPr marL="0" indent="0">
              <a:buNone/>
            </a:pPr>
            <a:endParaRPr lang="nl-NL" sz="2000" dirty="0">
              <a:latin typeface="Arial" panose="020B0604020202020204" pitchFamily="34" charset="0"/>
              <a:cs typeface="Arial" panose="020B0604020202020204" pitchFamily="34" charset="0"/>
            </a:endParaRPr>
          </a:p>
        </p:txBody>
      </p:sp>
      <p:pic>
        <p:nvPicPr>
          <p:cNvPr id="20" name="Afbeelding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graphicFrame>
        <p:nvGraphicFramePr>
          <p:cNvPr id="10" name="Grafiek 9"/>
          <p:cNvGraphicFramePr>
            <a:graphicFrameLocks/>
          </p:cNvGraphicFramePr>
          <p:nvPr>
            <p:extLst>
              <p:ext uri="{D42A27DB-BD31-4B8C-83A1-F6EECF244321}">
                <p14:modId xmlns:p14="http://schemas.microsoft.com/office/powerpoint/2010/main" val="1972425718"/>
              </p:ext>
            </p:extLst>
          </p:nvPr>
        </p:nvGraphicFramePr>
        <p:xfrm>
          <a:off x="1231202" y="3140968"/>
          <a:ext cx="3109987" cy="2985196"/>
        </p:xfrm>
        <a:graphic>
          <a:graphicData uri="http://schemas.openxmlformats.org/drawingml/2006/chart">
            <c:chart xmlns:c="http://schemas.openxmlformats.org/drawingml/2006/chart" xmlns:r="http://schemas.openxmlformats.org/officeDocument/2006/relationships" r:id="rId5"/>
          </a:graphicData>
        </a:graphic>
      </p:graphicFrame>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1859" y="4581128"/>
            <a:ext cx="285750"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1" name="Grafiek 10"/>
          <p:cNvGraphicFramePr>
            <a:graphicFrameLocks/>
          </p:cNvGraphicFramePr>
          <p:nvPr>
            <p:extLst>
              <p:ext uri="{D42A27DB-BD31-4B8C-83A1-F6EECF244321}">
                <p14:modId xmlns:p14="http://schemas.microsoft.com/office/powerpoint/2010/main" val="2937755317"/>
              </p:ext>
            </p:extLst>
          </p:nvPr>
        </p:nvGraphicFramePr>
        <p:xfrm>
          <a:off x="4716016" y="3140968"/>
          <a:ext cx="3096344" cy="2985196"/>
        </p:xfrm>
        <a:graphic>
          <a:graphicData uri="http://schemas.openxmlformats.org/drawingml/2006/chart">
            <c:chart xmlns:c="http://schemas.openxmlformats.org/drawingml/2006/chart" xmlns:r="http://schemas.openxmlformats.org/officeDocument/2006/relationships" r:id="rId7"/>
          </a:graphicData>
        </a:graphic>
      </p:graphicFrame>
      <p:pic>
        <p:nvPicPr>
          <p:cNvPr id="14" name="Afbeelding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4476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Resultaten</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sp>
        <p:nvSpPr>
          <p:cNvPr id="20" name="Tijdelijke aanduiding voor inhoud 2"/>
          <p:cNvSpPr txBox="1">
            <a:spLocks/>
          </p:cNvSpPr>
          <p:nvPr/>
        </p:nvSpPr>
        <p:spPr>
          <a:xfrm>
            <a:off x="609600" y="27173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D9EDB"/>
              </a:buClr>
              <a:defRPr/>
            </a:pPr>
            <a:r>
              <a:rPr lang="nl-NL" altLang="nl-NL" sz="1800" b="1" u="sng" kern="0" dirty="0">
                <a:latin typeface="Arial" panose="020B0604020202020204" pitchFamily="34" charset="0"/>
                <a:cs typeface="Arial" panose="020B0604020202020204" pitchFamily="34" charset="0"/>
              </a:rPr>
              <a:t>Associatie met fysieke fitheid over de tijd?</a:t>
            </a:r>
          </a:p>
          <a:p>
            <a:pPr>
              <a:buClr>
                <a:srgbClr val="2D9EDB"/>
              </a:buClr>
              <a:defRPr/>
            </a:pPr>
            <a:endParaRPr lang="nl-NL" altLang="nl-NL" sz="1800" b="1" i="1" kern="0" dirty="0">
              <a:latin typeface="Arial" panose="020B0604020202020204" pitchFamily="34" charset="0"/>
              <a:cs typeface="Arial" panose="020B0604020202020204" pitchFamily="34" charset="0"/>
            </a:endParaRPr>
          </a:p>
          <a:p>
            <a:pPr>
              <a:buClr>
                <a:srgbClr val="2D9EDB"/>
              </a:buClr>
              <a:defRPr/>
            </a:pPr>
            <a:r>
              <a:rPr lang="nl-NL" altLang="nl-NL" sz="1800" b="1" kern="0" dirty="0">
                <a:latin typeface="Arial" panose="020B0604020202020204" pitchFamily="34" charset="0"/>
                <a:cs typeface="Arial" panose="020B0604020202020204" pitchFamily="34" charset="0"/>
              </a:rPr>
              <a:t>Life </a:t>
            </a:r>
            <a:r>
              <a:rPr lang="nl-NL" altLang="nl-NL" sz="1800" b="1" kern="0" dirty="0" err="1">
                <a:latin typeface="Arial" panose="020B0604020202020204" pitchFamily="34" charset="0"/>
                <a:cs typeface="Arial" panose="020B0604020202020204" pitchFamily="34" charset="0"/>
              </a:rPr>
              <a:t>satisfaction</a:t>
            </a:r>
            <a:r>
              <a:rPr lang="nl-NL" altLang="nl-NL" sz="1800" b="1" kern="0" dirty="0">
                <a:latin typeface="Arial" panose="020B0604020202020204" pitchFamily="34" charset="0"/>
                <a:cs typeface="Arial" panose="020B0604020202020204" pitchFamily="34" charset="0"/>
              </a:rPr>
              <a:t>: </a:t>
            </a:r>
            <a:r>
              <a:rPr lang="nl-NL" altLang="nl-NL" sz="1800" b="1" kern="0" dirty="0">
                <a:solidFill>
                  <a:srgbClr val="00B050"/>
                </a:solidFill>
                <a:latin typeface="Arial" panose="020B0604020202020204" pitchFamily="34" charset="0"/>
                <a:cs typeface="Arial" panose="020B0604020202020204" pitchFamily="34" charset="0"/>
              </a:rPr>
              <a:t>JA!</a:t>
            </a:r>
            <a:r>
              <a:rPr lang="nl-NL" altLang="nl-NL" sz="1800" b="1" kern="0" dirty="0">
                <a:latin typeface="Arial" panose="020B0604020202020204" pitchFamily="34" charset="0"/>
                <a:cs typeface="Arial" panose="020B0604020202020204" pitchFamily="34" charset="0"/>
              </a:rPr>
              <a:t> Associatie met zowel </a:t>
            </a:r>
            <a:r>
              <a:rPr lang="nl-NL" altLang="nl-NL" sz="1800" b="1" kern="0" dirty="0" err="1">
                <a:latin typeface="Arial" panose="020B0604020202020204" pitchFamily="34" charset="0"/>
                <a:cs typeface="Arial" panose="020B0604020202020204" pitchFamily="34" charset="0"/>
              </a:rPr>
              <a:t>POpeak</a:t>
            </a:r>
            <a:r>
              <a:rPr lang="nl-NL" altLang="nl-NL" sz="1800" b="1" kern="0" dirty="0">
                <a:latin typeface="Arial" panose="020B0604020202020204" pitchFamily="34" charset="0"/>
                <a:cs typeface="Arial" panose="020B0604020202020204" pitchFamily="34" charset="0"/>
              </a:rPr>
              <a:t> als VO2peak</a:t>
            </a:r>
          </a:p>
          <a:p>
            <a:pPr>
              <a:buClr>
                <a:srgbClr val="2D9EDB"/>
              </a:buClr>
              <a:defRPr/>
            </a:pPr>
            <a:r>
              <a:rPr lang="nl-NL" altLang="nl-NL" sz="1800" b="1" kern="0" dirty="0" err="1">
                <a:latin typeface="Arial" panose="020B0604020202020204" pitchFamily="34" charset="0"/>
                <a:cs typeface="Arial" panose="020B0604020202020204" pitchFamily="34" charset="0"/>
              </a:rPr>
              <a:t>Mental</a:t>
            </a:r>
            <a:r>
              <a:rPr lang="nl-NL" altLang="nl-NL" sz="1800" b="1" kern="0" dirty="0">
                <a:latin typeface="Arial" panose="020B0604020202020204" pitchFamily="34" charset="0"/>
                <a:cs typeface="Arial" panose="020B0604020202020204" pitchFamily="34" charset="0"/>
              </a:rPr>
              <a:t> health: </a:t>
            </a:r>
            <a:r>
              <a:rPr lang="nl-NL" altLang="nl-NL" sz="1800" b="1" kern="0" dirty="0">
                <a:solidFill>
                  <a:srgbClr val="FF0000"/>
                </a:solidFill>
                <a:latin typeface="Arial" panose="020B0604020202020204" pitchFamily="34" charset="0"/>
                <a:cs typeface="Arial" panose="020B0604020202020204" pitchFamily="34" charset="0"/>
              </a:rPr>
              <a:t>NEE!</a:t>
            </a:r>
          </a:p>
          <a:p>
            <a:pPr>
              <a:buClr>
                <a:srgbClr val="2D9EDB"/>
              </a:buClr>
              <a:defRPr/>
            </a:pPr>
            <a:endParaRPr lang="nl-NL" altLang="nl-NL" sz="1800" b="1" kern="0" dirty="0">
              <a:latin typeface="Arial" panose="020B0604020202020204" pitchFamily="34" charset="0"/>
              <a:cs typeface="Arial" panose="020B0604020202020204" pitchFamily="34" charset="0"/>
            </a:endParaRPr>
          </a:p>
          <a:p>
            <a:pPr>
              <a:buClr>
                <a:srgbClr val="2D9EDB"/>
              </a:buClr>
              <a:defRPr/>
            </a:pPr>
            <a:endParaRPr lang="nl-NL" altLang="nl-NL" sz="1800" b="1" kern="0" dirty="0">
              <a:latin typeface="Arial" panose="020B0604020202020204" pitchFamily="34" charset="0"/>
              <a:cs typeface="Arial" panose="020B0604020202020204" pitchFamily="34" charset="0"/>
            </a:endParaRPr>
          </a:p>
        </p:txBody>
      </p:sp>
      <p:pic>
        <p:nvPicPr>
          <p:cNvPr id="24" name="Afbeelding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10" name="Afbeeldin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60794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gency FB" panose="020B0503020202020204" pitchFamily="34" charset="0"/>
              </a:rPr>
              <a:t>Samenvatting</a:t>
            </a:r>
            <a:endParaRPr lang="nl-NL" sz="3600" b="1" dirty="0"/>
          </a:p>
        </p:txBody>
      </p:sp>
      <p:pic>
        <p:nvPicPr>
          <p:cNvPr id="6"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sp>
        <p:nvSpPr>
          <p:cNvPr id="20" name="Tijdelijke aanduiding voor inhoud 2"/>
          <p:cNvSpPr txBox="1">
            <a:spLocks/>
          </p:cNvSpPr>
          <p:nvPr/>
        </p:nvSpPr>
        <p:spPr>
          <a:xfrm>
            <a:off x="609600" y="27173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D9EDB"/>
              </a:buClr>
              <a:defRPr/>
            </a:pPr>
            <a:r>
              <a:rPr lang="nl-NL" altLang="nl-NL" sz="1800" b="1" kern="0" dirty="0">
                <a:latin typeface="Arial" panose="020B0604020202020204" pitchFamily="34" charset="0"/>
                <a:cs typeface="Arial" panose="020B0604020202020204" pitchFamily="34" charset="0"/>
              </a:rPr>
              <a:t>Life </a:t>
            </a:r>
            <a:r>
              <a:rPr lang="nl-NL" altLang="nl-NL" sz="1800" b="1" kern="0" dirty="0" err="1">
                <a:latin typeface="Arial" panose="020B0604020202020204" pitchFamily="34" charset="0"/>
                <a:cs typeface="Arial" panose="020B0604020202020204" pitchFamily="34" charset="0"/>
              </a:rPr>
              <a:t>satisfaction</a:t>
            </a:r>
            <a:r>
              <a:rPr lang="nl-NL" altLang="nl-NL" sz="1800" b="1" kern="0" dirty="0">
                <a:latin typeface="Arial" panose="020B0604020202020204" pitchFamily="34" charset="0"/>
                <a:cs typeface="Arial" panose="020B0604020202020204" pitchFamily="34" charset="0"/>
              </a:rPr>
              <a:t> </a:t>
            </a:r>
            <a:r>
              <a:rPr lang="nl-NL" altLang="nl-NL" sz="1800" b="1" kern="0" dirty="0">
                <a:solidFill>
                  <a:srgbClr val="00B050"/>
                </a:solidFill>
                <a:latin typeface="Arial" panose="020B0604020202020204" pitchFamily="34" charset="0"/>
                <a:cs typeface="Arial" panose="020B0604020202020204" pitchFamily="34" charset="0"/>
              </a:rPr>
              <a:t>neemt toe </a:t>
            </a:r>
            <a:r>
              <a:rPr lang="nl-NL" altLang="nl-NL" sz="1800" b="1" kern="0" dirty="0">
                <a:latin typeface="Arial" panose="020B0604020202020204" pitchFamily="34" charset="0"/>
                <a:cs typeface="Arial" panose="020B0604020202020204" pitchFamily="34" charset="0"/>
              </a:rPr>
              <a:t>tijdens trainingsperiode, en blijft stabiel tijdens follow-up.</a:t>
            </a:r>
          </a:p>
          <a:p>
            <a:pPr>
              <a:buClr>
                <a:srgbClr val="2D9EDB"/>
              </a:buClr>
              <a:defRPr/>
            </a:pPr>
            <a:r>
              <a:rPr lang="nl-NL" altLang="nl-NL" sz="1800" b="1" kern="0" dirty="0" err="1">
                <a:latin typeface="Arial" panose="020B0604020202020204" pitchFamily="34" charset="0"/>
                <a:cs typeface="Arial" panose="020B0604020202020204" pitchFamily="34" charset="0"/>
              </a:rPr>
              <a:t>Mental</a:t>
            </a:r>
            <a:r>
              <a:rPr lang="nl-NL" altLang="nl-NL" sz="1800" b="1" kern="0" dirty="0">
                <a:latin typeface="Arial" panose="020B0604020202020204" pitchFamily="34" charset="0"/>
                <a:cs typeface="Arial" panose="020B0604020202020204" pitchFamily="34" charset="0"/>
              </a:rPr>
              <a:t> health laat </a:t>
            </a:r>
            <a:r>
              <a:rPr lang="nl-NL" altLang="nl-NL" sz="1800" b="1" kern="0" dirty="0">
                <a:solidFill>
                  <a:srgbClr val="FF0000"/>
                </a:solidFill>
                <a:latin typeface="Arial" panose="020B0604020202020204" pitchFamily="34" charset="0"/>
                <a:cs typeface="Arial" panose="020B0604020202020204" pitchFamily="34" charset="0"/>
              </a:rPr>
              <a:t>geen verandering </a:t>
            </a:r>
            <a:r>
              <a:rPr lang="nl-NL" altLang="nl-NL" sz="1800" b="1" kern="0" dirty="0">
                <a:latin typeface="Arial" panose="020B0604020202020204" pitchFamily="34" charset="0"/>
                <a:cs typeface="Arial" panose="020B0604020202020204" pitchFamily="34" charset="0"/>
              </a:rPr>
              <a:t>zien</a:t>
            </a:r>
          </a:p>
          <a:p>
            <a:pPr>
              <a:buClr>
                <a:srgbClr val="2D9EDB"/>
              </a:buClr>
              <a:defRPr/>
            </a:pPr>
            <a:endParaRPr lang="nl-NL" altLang="nl-NL" sz="1800" b="1" kern="0" dirty="0">
              <a:latin typeface="Arial" panose="020B0604020202020204" pitchFamily="34" charset="0"/>
              <a:cs typeface="Arial" panose="020B0604020202020204" pitchFamily="34" charset="0"/>
            </a:endParaRPr>
          </a:p>
          <a:p>
            <a:pPr>
              <a:buClr>
                <a:srgbClr val="2D9EDB"/>
              </a:buClr>
              <a:defRPr/>
            </a:pPr>
            <a:r>
              <a:rPr lang="nl-NL" altLang="nl-NL" sz="1800" b="1" kern="0" dirty="0">
                <a:latin typeface="Arial" panose="020B0604020202020204" pitchFamily="34" charset="0"/>
                <a:cs typeface="Arial" panose="020B0604020202020204" pitchFamily="34" charset="0"/>
              </a:rPr>
              <a:t>Life </a:t>
            </a:r>
            <a:r>
              <a:rPr lang="nl-NL" altLang="nl-NL" sz="1800" b="1" kern="0" dirty="0" err="1">
                <a:latin typeface="Arial" panose="020B0604020202020204" pitchFamily="34" charset="0"/>
                <a:cs typeface="Arial" panose="020B0604020202020204" pitchFamily="34" charset="0"/>
              </a:rPr>
              <a:t>satisfaction</a:t>
            </a:r>
            <a:r>
              <a:rPr lang="nl-NL" altLang="nl-NL" sz="1800" b="1" kern="0" dirty="0">
                <a:latin typeface="Arial" panose="020B0604020202020204" pitchFamily="34" charset="0"/>
                <a:cs typeface="Arial" panose="020B0604020202020204" pitchFamily="34" charset="0"/>
              </a:rPr>
              <a:t> heeft een significante </a:t>
            </a:r>
            <a:r>
              <a:rPr lang="nl-NL" altLang="nl-NL" sz="1800" b="1" kern="0" dirty="0">
                <a:solidFill>
                  <a:srgbClr val="00B050"/>
                </a:solidFill>
                <a:latin typeface="Arial" panose="020B0604020202020204" pitchFamily="34" charset="0"/>
                <a:cs typeface="Arial" panose="020B0604020202020204" pitchFamily="34" charset="0"/>
              </a:rPr>
              <a:t>positieve associatie </a:t>
            </a:r>
            <a:r>
              <a:rPr lang="nl-NL" altLang="nl-NL" sz="1800" b="1" kern="0" dirty="0">
                <a:latin typeface="Arial" panose="020B0604020202020204" pitchFamily="34" charset="0"/>
                <a:cs typeface="Arial" panose="020B0604020202020204" pitchFamily="34" charset="0"/>
              </a:rPr>
              <a:t>met </a:t>
            </a:r>
            <a:r>
              <a:rPr lang="nl-NL" altLang="nl-NL" sz="1800" b="1" kern="0" dirty="0" err="1">
                <a:latin typeface="Arial" panose="020B0604020202020204" pitchFamily="34" charset="0"/>
                <a:cs typeface="Arial" panose="020B0604020202020204" pitchFamily="34" charset="0"/>
              </a:rPr>
              <a:t>POpeak</a:t>
            </a:r>
            <a:r>
              <a:rPr lang="nl-NL" altLang="nl-NL" sz="1800" b="1" kern="0" dirty="0">
                <a:latin typeface="Arial" panose="020B0604020202020204" pitchFamily="34" charset="0"/>
                <a:cs typeface="Arial" panose="020B0604020202020204" pitchFamily="34" charset="0"/>
              </a:rPr>
              <a:t> en VO2peak over de tijd. </a:t>
            </a:r>
          </a:p>
          <a:p>
            <a:pPr>
              <a:buClr>
                <a:srgbClr val="2D9EDB"/>
              </a:buClr>
              <a:defRPr/>
            </a:pPr>
            <a:endParaRPr lang="nl-NL" altLang="nl-NL" sz="1800" b="1" kern="0" dirty="0">
              <a:latin typeface="Arial" panose="020B0604020202020204" pitchFamily="34" charset="0"/>
              <a:cs typeface="Arial" panose="020B0604020202020204" pitchFamily="34" charset="0"/>
            </a:endParaRPr>
          </a:p>
          <a:p>
            <a:pPr>
              <a:buClr>
                <a:srgbClr val="2D9EDB"/>
              </a:buClr>
              <a:defRPr/>
            </a:pPr>
            <a:endParaRPr lang="nl-NL" altLang="nl-NL" sz="1800" b="1" kern="0" dirty="0">
              <a:latin typeface="Arial" panose="020B0604020202020204" pitchFamily="34" charset="0"/>
              <a:cs typeface="Arial" panose="020B0604020202020204" pitchFamily="34" charset="0"/>
            </a:endParaRPr>
          </a:p>
        </p:txBody>
      </p:sp>
      <p:pic>
        <p:nvPicPr>
          <p:cNvPr id="24" name="Afbeelding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10" name="Afbeeldin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4542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Discussie</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2" cstate="print">
            <a:extLst>
              <a:ext uri="{28A0092B-C50C-407E-A947-70E740481C1C}">
                <a14:useLocalDpi xmlns:a14="http://schemas.microsoft.com/office/drawing/2010/main" val="0"/>
              </a:ext>
            </a:extLst>
          </a:blip>
          <a:srcRect r="10925"/>
          <a:stretch>
            <a:fillRect/>
          </a:stretch>
        </p:blipFill>
        <p:spPr bwMode="auto">
          <a:xfrm>
            <a:off x="409948" y="489744"/>
            <a:ext cx="16557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5"/>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1800" b="1" dirty="0">
                <a:latin typeface="Arial" panose="020B0604020202020204" pitchFamily="34" charset="0"/>
                <a:cs typeface="Arial" panose="020B0604020202020204" pitchFamily="34" charset="0"/>
              </a:rPr>
              <a:t>Er zijn maar weinig longitudinale studies</a:t>
            </a:r>
          </a:p>
          <a:p>
            <a:r>
              <a:rPr lang="nl-NL" sz="1800" b="1" dirty="0">
                <a:latin typeface="Arial" panose="020B0604020202020204" pitchFamily="34" charset="0"/>
                <a:cs typeface="Arial" panose="020B0604020202020204" pitchFamily="34" charset="0"/>
              </a:rPr>
              <a:t>Mogelijke onderliggende factoren:</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Toename zelfeffectiviteit</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Verminderde pijn</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Toename zelfstandigheid</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Positiever lichaamsbeeld</a:t>
            </a:r>
          </a:p>
          <a:p>
            <a:pPr lvl="1">
              <a:buFont typeface="Wingdings" panose="05000000000000000000" pitchFamily="2" charset="2"/>
              <a:buChar char="Ø"/>
            </a:pPr>
            <a:endParaRPr lang="nl-NL" sz="1600" dirty="0">
              <a:latin typeface="Arial" panose="020B0604020202020204" pitchFamily="34" charset="0"/>
              <a:cs typeface="Arial" panose="020B0604020202020204" pitchFamily="34" charset="0"/>
            </a:endParaRPr>
          </a:p>
          <a:p>
            <a:r>
              <a:rPr lang="nl-NL" sz="1800" b="1" dirty="0">
                <a:latin typeface="Arial" panose="020B0604020202020204" pitchFamily="34" charset="0"/>
                <a:cs typeface="Arial" panose="020B0604020202020204" pitchFamily="34" charset="0"/>
              </a:rPr>
              <a:t>Andere factoren:</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lotgenotencontact / sociaal netwerk</a:t>
            </a:r>
          </a:p>
          <a:p>
            <a:pPr marL="457200" lvl="1" indent="0">
              <a:buNone/>
            </a:pPr>
            <a:endParaRPr lang="nl-NL" sz="16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pPr marL="0" indent="0">
              <a:buNone/>
            </a:pPr>
            <a:endParaRPr lang="nl-NL" sz="2000" dirty="0">
              <a:latin typeface="Arial" panose="020B0604020202020204" pitchFamily="34" charset="0"/>
              <a:cs typeface="Arial" panose="020B0604020202020204" pitchFamily="34" charset="0"/>
            </a:endParaRPr>
          </a:p>
        </p:txBody>
      </p:sp>
      <p:pic>
        <p:nvPicPr>
          <p:cNvPr id="20" name="Afbeelding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2050" name="Picture 2" descr="HB22-06-0170019.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0072" y="3068960"/>
            <a:ext cx="3272805" cy="218187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9" name="Afbeeldin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46939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Discussie</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2" cstate="print">
            <a:extLst>
              <a:ext uri="{28A0092B-C50C-407E-A947-70E740481C1C}">
                <a14:useLocalDpi xmlns:a14="http://schemas.microsoft.com/office/drawing/2010/main" val="0"/>
              </a:ext>
            </a:extLst>
          </a:blip>
          <a:srcRect r="10925"/>
          <a:stretch>
            <a:fillRect/>
          </a:stretch>
        </p:blipFill>
        <p:spPr bwMode="auto">
          <a:xfrm>
            <a:off x="409948" y="489744"/>
            <a:ext cx="16557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5"/>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1800" b="1" dirty="0">
                <a:latin typeface="Arial" panose="020B0604020202020204" pitchFamily="34" charset="0"/>
                <a:cs typeface="Arial" panose="020B0604020202020204" pitchFamily="34" charset="0"/>
              </a:rPr>
              <a:t>Toekomst</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Langetermijn resultaten</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Onderliggende factoren</a:t>
            </a:r>
          </a:p>
          <a:p>
            <a:pPr lvl="1">
              <a:buFont typeface="Wingdings" panose="05000000000000000000" pitchFamily="2" charset="2"/>
              <a:buChar char="Ø"/>
            </a:pPr>
            <a:r>
              <a:rPr lang="nl-NL" sz="1600" dirty="0">
                <a:latin typeface="Arial" panose="020B0604020202020204" pitchFamily="34" charset="0"/>
                <a:cs typeface="Arial" panose="020B0604020202020204" pitchFamily="34" charset="0"/>
              </a:rPr>
              <a:t>Hoe zorgen we dat toename in Life </a:t>
            </a:r>
            <a:r>
              <a:rPr lang="nl-NL" sz="1600" dirty="0" err="1">
                <a:latin typeface="Arial" panose="020B0604020202020204" pitchFamily="34" charset="0"/>
                <a:cs typeface="Arial" panose="020B0604020202020204" pitchFamily="34" charset="0"/>
              </a:rPr>
              <a:t>Satisfaction</a:t>
            </a:r>
            <a:r>
              <a:rPr lang="nl-NL" sz="1600" dirty="0">
                <a:latin typeface="Arial" panose="020B0604020202020204" pitchFamily="34" charset="0"/>
                <a:cs typeface="Arial" panose="020B0604020202020204" pitchFamily="34" charset="0"/>
              </a:rPr>
              <a:t> stabiel blijft over de tijd?</a:t>
            </a:r>
          </a:p>
          <a:p>
            <a:pPr lvl="1">
              <a:buFont typeface="Wingdings" panose="05000000000000000000" pitchFamily="2" charset="2"/>
              <a:buChar char="Ø"/>
            </a:pPr>
            <a:endParaRPr lang="nl-NL" sz="1600" dirty="0">
              <a:latin typeface="Arial" panose="020B0604020202020204" pitchFamily="34" charset="0"/>
              <a:cs typeface="Arial" panose="020B0604020202020204" pitchFamily="34" charset="0"/>
            </a:endParaRPr>
          </a:p>
          <a:p>
            <a:endParaRPr lang="nl-NL" sz="2000" dirty="0">
              <a:latin typeface="Arial" panose="020B0604020202020204" pitchFamily="34" charset="0"/>
              <a:cs typeface="Arial" panose="020B0604020202020204" pitchFamily="34" charset="0"/>
            </a:endParaRPr>
          </a:p>
          <a:p>
            <a:pPr marL="0" indent="0">
              <a:buNone/>
            </a:pPr>
            <a:endParaRPr lang="nl-NL" sz="2000" dirty="0">
              <a:latin typeface="Arial" panose="020B0604020202020204" pitchFamily="34" charset="0"/>
              <a:cs typeface="Arial" panose="020B0604020202020204" pitchFamily="34" charset="0"/>
            </a:endParaRPr>
          </a:p>
        </p:txBody>
      </p:sp>
      <p:pic>
        <p:nvPicPr>
          <p:cNvPr id="20" name="Afbeelding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1030" name="Picture 6" descr="HB22-06-017001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88024" y="4130386"/>
            <a:ext cx="2951594" cy="196773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HB22-06-017017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5656" y="4130386"/>
            <a:ext cx="2951597" cy="19677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 name="Afbeelding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031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p:txBody>
          <a:bodyPr>
            <a:normAutofit fontScale="90000"/>
          </a:bodyPr>
          <a:lstStyle/>
          <a:p>
            <a:r>
              <a:rPr lang="nl-NL" sz="6600" b="1" dirty="0" err="1">
                <a:latin typeface="Arial" panose="020B0604020202020204" pitchFamily="34" charset="0"/>
                <a:cs typeface="Arial" panose="020B0604020202020204" pitchFamily="34" charset="0"/>
              </a:rPr>
              <a:t>HandbikeBattle</a:t>
            </a:r>
            <a:r>
              <a:rPr lang="nl-NL" sz="2400" b="1" dirty="0">
                <a:latin typeface="Agency FB" panose="020B0503020202020204" pitchFamily="34" charset="0"/>
              </a:rPr>
              <a:t> </a:t>
            </a:r>
            <a:br>
              <a:rPr lang="nl-NL" sz="2400" b="1" dirty="0">
                <a:latin typeface="Agency FB" panose="020B0503020202020204" pitchFamily="34" charset="0"/>
              </a:rPr>
            </a:br>
            <a:br>
              <a:rPr lang="nl-NL" sz="6600" b="1" dirty="0">
                <a:latin typeface="Agency FB" panose="020B0503020202020204" pitchFamily="34" charset="0"/>
              </a:rPr>
            </a:br>
            <a:r>
              <a:rPr lang="en-US" sz="3600" dirty="0" err="1">
                <a:latin typeface="Arial" panose="020B0604020202020204" pitchFamily="34" charset="0"/>
                <a:cs typeface="Arial" panose="020B0604020202020204" pitchFamily="34" charset="0"/>
              </a:rPr>
              <a:t>Effecten</a:t>
            </a:r>
            <a:r>
              <a:rPr lang="en-US" sz="3600" dirty="0">
                <a:latin typeface="Arial" panose="020B0604020202020204" pitchFamily="34" charset="0"/>
                <a:cs typeface="Arial" panose="020B0604020202020204" pitchFamily="34" charset="0"/>
              </a:rPr>
              <a:t> </a:t>
            </a:r>
            <a:r>
              <a:rPr lang="en-US" sz="3600" dirty="0" err="1">
                <a:latin typeface="Arial" panose="020B0604020202020204" pitchFamily="34" charset="0"/>
                <a:cs typeface="Arial" panose="020B0604020202020204" pitchFamily="34" charset="0"/>
              </a:rPr>
              <a:t>kwaliteit</a:t>
            </a:r>
            <a:r>
              <a:rPr lang="en-US" sz="3600" dirty="0">
                <a:latin typeface="Arial" panose="020B0604020202020204" pitchFamily="34" charset="0"/>
                <a:cs typeface="Arial" panose="020B0604020202020204" pitchFamily="34" charset="0"/>
              </a:rPr>
              <a:t> van </a:t>
            </a:r>
            <a:r>
              <a:rPr lang="en-US" sz="3600" dirty="0" err="1">
                <a:latin typeface="Arial" panose="020B0604020202020204" pitchFamily="34" charset="0"/>
                <a:cs typeface="Arial" panose="020B0604020202020204" pitchFamily="34" charset="0"/>
              </a:rPr>
              <a:t>leven</a:t>
            </a:r>
            <a:endParaRPr lang="nl-NL" sz="3600" b="1" dirty="0">
              <a:latin typeface="Arial" panose="020B0604020202020204" pitchFamily="34" charset="0"/>
              <a:cs typeface="Arial" panose="020B0604020202020204" pitchFamily="34" charset="0"/>
            </a:endParaRPr>
          </a:p>
        </p:txBody>
      </p:sp>
      <p:sp>
        <p:nvSpPr>
          <p:cNvPr id="3" name="Ondertitel 2"/>
          <p:cNvSpPr>
            <a:spLocks noGrp="1"/>
          </p:cNvSpPr>
          <p:nvPr>
            <p:ph type="subTitle" idx="1"/>
          </p:nvPr>
        </p:nvSpPr>
        <p:spPr>
          <a:xfrm>
            <a:off x="6634759" y="4401910"/>
            <a:ext cx="2520280" cy="2166553"/>
          </a:xfrm>
        </p:spPr>
        <p:txBody>
          <a:bodyPr>
            <a:normAutofit/>
          </a:bodyPr>
          <a:lstStyle/>
          <a:p>
            <a:pPr algn="l"/>
            <a:r>
              <a:rPr lang="nl-NL" sz="1400" dirty="0">
                <a:solidFill>
                  <a:schemeClr val="bg1">
                    <a:lumMod val="50000"/>
                  </a:schemeClr>
                </a:solidFill>
                <a:latin typeface="Arial" panose="020B0604020202020204" pitchFamily="34" charset="0"/>
                <a:cs typeface="Arial" panose="020B0604020202020204" pitchFamily="34" charset="0"/>
              </a:rPr>
              <a:t>Ingrid Kouwijzer</a:t>
            </a:r>
          </a:p>
          <a:p>
            <a:pPr algn="l"/>
            <a:r>
              <a:rPr lang="nl-NL" sz="1400" dirty="0">
                <a:solidFill>
                  <a:schemeClr val="bg1">
                    <a:lumMod val="50000"/>
                  </a:schemeClr>
                </a:solidFill>
                <a:latin typeface="Arial" panose="020B0604020202020204" pitchFamily="34" charset="0"/>
                <a:cs typeface="Arial" panose="020B0604020202020204" pitchFamily="34" charset="0"/>
              </a:rPr>
              <a:t>Sonja de Groot</a:t>
            </a:r>
          </a:p>
          <a:p>
            <a:pPr algn="l"/>
            <a:r>
              <a:rPr lang="nl-NL" sz="1400" dirty="0">
                <a:solidFill>
                  <a:schemeClr val="bg1">
                    <a:lumMod val="50000"/>
                  </a:schemeClr>
                </a:solidFill>
                <a:latin typeface="Arial" panose="020B0604020202020204" pitchFamily="34" charset="0"/>
                <a:cs typeface="Arial" panose="020B0604020202020204" pitchFamily="34" charset="0"/>
              </a:rPr>
              <a:t>Christel van Leeuwen</a:t>
            </a:r>
          </a:p>
          <a:p>
            <a:pPr algn="l"/>
            <a:r>
              <a:rPr lang="nl-NL" sz="1400" dirty="0">
                <a:solidFill>
                  <a:schemeClr val="bg1">
                    <a:lumMod val="50000"/>
                  </a:schemeClr>
                </a:solidFill>
                <a:latin typeface="Arial" panose="020B0604020202020204" pitchFamily="34" charset="0"/>
                <a:cs typeface="Arial" panose="020B0604020202020204" pitchFamily="34" charset="0"/>
              </a:rPr>
              <a:t>Linda Valent</a:t>
            </a:r>
          </a:p>
          <a:p>
            <a:pPr algn="l"/>
            <a:r>
              <a:rPr lang="nl-NL" sz="1400" dirty="0">
                <a:solidFill>
                  <a:schemeClr val="bg1">
                    <a:lumMod val="50000"/>
                  </a:schemeClr>
                </a:solidFill>
                <a:latin typeface="Arial" panose="020B0604020202020204" pitchFamily="34" charset="0"/>
                <a:cs typeface="Arial" panose="020B0604020202020204" pitchFamily="34" charset="0"/>
              </a:rPr>
              <a:t>Casper van Koppenhagen</a:t>
            </a:r>
          </a:p>
          <a:p>
            <a:pPr algn="l"/>
            <a:r>
              <a:rPr lang="nl-NL" sz="1400" dirty="0">
                <a:solidFill>
                  <a:schemeClr val="bg1">
                    <a:lumMod val="50000"/>
                  </a:schemeClr>
                </a:solidFill>
                <a:latin typeface="Arial" panose="020B0604020202020204" pitchFamily="34" charset="0"/>
                <a:cs typeface="Arial" panose="020B0604020202020204" pitchFamily="34" charset="0"/>
              </a:rPr>
              <a:t>Luc van der Woude</a:t>
            </a:r>
          </a:p>
          <a:p>
            <a:pPr algn="l"/>
            <a:r>
              <a:rPr lang="nl-NL" sz="1400" dirty="0">
                <a:solidFill>
                  <a:schemeClr val="bg1">
                    <a:lumMod val="50000"/>
                  </a:schemeClr>
                </a:solidFill>
                <a:latin typeface="Arial" panose="020B0604020202020204" pitchFamily="34" charset="0"/>
                <a:cs typeface="Arial" panose="020B0604020202020204" pitchFamily="34" charset="0"/>
              </a:rPr>
              <a:t>Marcel Post</a:t>
            </a:r>
          </a:p>
        </p:txBody>
      </p:sp>
      <p:pic>
        <p:nvPicPr>
          <p:cNvPr id="8"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1560" y="4077072"/>
            <a:ext cx="1584176" cy="1584176"/>
          </a:xfrm>
          <a:prstGeom prst="rect">
            <a:avLst/>
          </a:prstGeom>
        </p:spPr>
      </p:pic>
      <p:pic>
        <p:nvPicPr>
          <p:cNvPr id="17" name="Afbeelding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11" name="Afbeelding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15378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2145065"/>
            <a:ext cx="8229600" cy="1143000"/>
          </a:xfrm>
        </p:spPr>
        <p:txBody>
          <a:bodyPr>
            <a:normAutofit/>
          </a:bodyPr>
          <a:lstStyle/>
          <a:p>
            <a:r>
              <a:rPr lang="nl-NL" sz="3600" b="1" dirty="0">
                <a:latin typeface="Arial" panose="020B0604020202020204" pitchFamily="34" charset="0"/>
                <a:cs typeface="Arial" panose="020B0604020202020204" pitchFamily="34" charset="0"/>
              </a:rPr>
              <a:t>Bedankt voor jullie aandacht!</a:t>
            </a:r>
          </a:p>
        </p:txBody>
      </p:sp>
      <p:sp>
        <p:nvSpPr>
          <p:cNvPr id="3" name="Tijdelijke aanduiding voor inhoud 2"/>
          <p:cNvSpPr>
            <a:spLocks noGrp="1"/>
          </p:cNvSpPr>
          <p:nvPr>
            <p:ph idx="1"/>
          </p:nvPr>
        </p:nvSpPr>
        <p:spPr>
          <a:xfrm>
            <a:off x="457200" y="2564904"/>
            <a:ext cx="8229600" cy="3561259"/>
          </a:xfrm>
        </p:spPr>
        <p:txBody>
          <a:bodyPr>
            <a:normAutofit/>
          </a:bodyPr>
          <a:lstStyle/>
          <a:p>
            <a:endParaRPr lang="en-US" altLang="nl-NL" sz="2400" dirty="0">
              <a:latin typeface="Agency FB" panose="020B0503020202020204" pitchFamily="34" charset="0"/>
            </a:endParaRPr>
          </a:p>
          <a:p>
            <a:pPr marL="0" indent="0">
              <a:buNone/>
            </a:pPr>
            <a:endParaRPr lang="en-US" altLang="nl-NL" sz="2400" dirty="0">
              <a:latin typeface="Agency FB" panose="020B0503020202020204" pitchFamily="34" charset="0"/>
            </a:endParaRPr>
          </a:p>
          <a:p>
            <a:endParaRPr lang="en-US" altLang="nl-NL" sz="2400" dirty="0">
              <a:latin typeface="Agency FB" panose="020B0503020202020204" pitchFamily="34" charset="0"/>
            </a:endParaRPr>
          </a:p>
          <a:p>
            <a:pPr marL="0" indent="0">
              <a:buNone/>
            </a:pPr>
            <a:endParaRPr lang="en-US" altLang="nl-NL" sz="2400" dirty="0">
              <a:latin typeface="Agency FB" panose="020B0503020202020204" pitchFamily="34" charset="0"/>
            </a:endParaRPr>
          </a:p>
          <a:p>
            <a:endParaRPr lang="nl-NL" dirty="0"/>
          </a:p>
        </p:txBody>
      </p:sp>
      <p:pic>
        <p:nvPicPr>
          <p:cNvPr id="6"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E:\HandbikeBattle2013\diverse foto's en filmpjes\foto's linda\hbb2013\IMG_678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79712" y="3376877"/>
            <a:ext cx="3384575" cy="225671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 name="Tekstvak 3"/>
          <p:cNvSpPr txBox="1"/>
          <p:nvPr/>
        </p:nvSpPr>
        <p:spPr>
          <a:xfrm>
            <a:off x="3455875" y="5742430"/>
            <a:ext cx="2232248" cy="369332"/>
          </a:xfrm>
          <a:prstGeom prst="rect">
            <a:avLst/>
          </a:prstGeom>
          <a:noFill/>
        </p:spPr>
        <p:txBody>
          <a:bodyPr wrap="square" rtlCol="0">
            <a:spAutoFit/>
          </a:bodyPr>
          <a:lstStyle/>
          <a:p>
            <a:pPr algn="ctr"/>
            <a:r>
              <a:rPr lang="nl-NL" dirty="0" err="1">
                <a:latin typeface="Arial" panose="020B0604020202020204" pitchFamily="34" charset="0"/>
                <a:cs typeface="Arial" panose="020B0604020202020204" pitchFamily="34" charset="0"/>
              </a:rPr>
              <a:t>Sponsored</a:t>
            </a:r>
            <a:r>
              <a:rPr lang="nl-NL" dirty="0">
                <a:latin typeface="Arial" panose="020B0604020202020204" pitchFamily="34" charset="0"/>
                <a:cs typeface="Arial" panose="020B0604020202020204" pitchFamily="34" charset="0"/>
              </a:rPr>
              <a:t> </a:t>
            </a:r>
            <a:r>
              <a:rPr lang="nl-NL" dirty="0" err="1">
                <a:latin typeface="Arial" panose="020B0604020202020204" pitchFamily="34" charset="0"/>
                <a:cs typeface="Arial" panose="020B0604020202020204" pitchFamily="34" charset="0"/>
              </a:rPr>
              <a:t>by</a:t>
            </a:r>
            <a:r>
              <a:rPr lang="nl-NL" dirty="0">
                <a:latin typeface="Arial" panose="020B0604020202020204" pitchFamily="34" charset="0"/>
                <a:cs typeface="Arial" panose="020B0604020202020204" pitchFamily="34" charset="0"/>
              </a:rPr>
              <a:t>:</a:t>
            </a:r>
          </a:p>
        </p:txBody>
      </p:sp>
      <p:pic>
        <p:nvPicPr>
          <p:cNvPr id="10" name="Picture 5" descr="HandbikeBattle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8025" y="6005513"/>
            <a:ext cx="763588" cy="7635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1" name="Picture 2" descr="Afbeeldingsresultaat voor mitialto">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93668" y="6285253"/>
            <a:ext cx="614732" cy="397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2" descr="Afbeeldingsresultaat voor handicapnl">
            <a:hlinkClick r:id="rId9"/>
          </p:cNvPr>
          <p:cNvSpPr>
            <a:spLocks noChangeAspect="1" noChangeArrowheads="1"/>
          </p:cNvSpPr>
          <p:nvPr/>
        </p:nvSpPr>
        <p:spPr bwMode="auto">
          <a:xfrm>
            <a:off x="53975" y="-1371600"/>
            <a:ext cx="7620000" cy="28670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672388" y="6189040"/>
            <a:ext cx="1294096" cy="487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5" descr="Afbeeldingsresultaat voor stichting beatrixoord">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262049" y="6285253"/>
            <a:ext cx="936104" cy="446158"/>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199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Methode</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pic>
        <p:nvPicPr>
          <p:cNvPr id="24" name="Afbeelding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sp>
        <p:nvSpPr>
          <p:cNvPr id="4" name="Tekstvak 3"/>
          <p:cNvSpPr txBox="1"/>
          <p:nvPr/>
        </p:nvSpPr>
        <p:spPr>
          <a:xfrm>
            <a:off x="7444204" y="4243388"/>
            <a:ext cx="1152128" cy="338554"/>
          </a:xfrm>
          <a:prstGeom prst="rect">
            <a:avLst/>
          </a:prstGeom>
          <a:noFill/>
        </p:spPr>
        <p:txBody>
          <a:bodyPr wrap="square" rtlCol="0">
            <a:spAutoFit/>
          </a:bodyPr>
          <a:lstStyle/>
          <a:p>
            <a:r>
              <a:rPr lang="nl-NL" sz="1600" b="1" dirty="0">
                <a:latin typeface="Arial" panose="020B0604020202020204" pitchFamily="34" charset="0"/>
                <a:cs typeface="Arial" panose="020B0604020202020204" pitchFamily="34" charset="0"/>
              </a:rPr>
              <a:t>N = 136</a:t>
            </a:r>
          </a:p>
        </p:txBody>
      </p:sp>
      <p:pic>
        <p:nvPicPr>
          <p:cNvPr id="205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7162" y="2204864"/>
            <a:ext cx="8829675"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3978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36587"/>
            <a:ext cx="8229600" cy="1143000"/>
          </a:xfrm>
        </p:spPr>
        <p:txBody>
          <a:bodyPr>
            <a:normAutofit/>
          </a:bodyPr>
          <a:lstStyle/>
          <a:p>
            <a:r>
              <a:rPr lang="nl-NL" altLang="nl-NL" sz="3600" b="1" dirty="0" err="1">
                <a:latin typeface="Agency FB" panose="020B0503020202020204" pitchFamily="34" charset="0"/>
              </a:rPr>
              <a:t>Results</a:t>
            </a:r>
            <a:endParaRPr lang="nl-NL" sz="3600" b="1" dirty="0"/>
          </a:p>
        </p:txBody>
      </p:sp>
      <p:pic>
        <p:nvPicPr>
          <p:cNvPr id="6" name="Picture 12" descr="b_rug"/>
          <p:cNvPicPr>
            <a:picLocks noChangeAspect="1" noChangeArrowheads="1"/>
          </p:cNvPicPr>
          <p:nvPr/>
        </p:nvPicPr>
        <p:blipFill>
          <a:blip r:embed="rId2" cstate="print">
            <a:extLst>
              <a:ext uri="{28A0092B-C50C-407E-A947-70E740481C1C}">
                <a14:useLocalDpi xmlns:a14="http://schemas.microsoft.com/office/drawing/2010/main" val="0"/>
              </a:ext>
            </a:extLst>
          </a:blip>
          <a:srcRect r="10925"/>
          <a:stretch>
            <a:fillRect/>
          </a:stretch>
        </p:blipFill>
        <p:spPr bwMode="auto">
          <a:xfrm>
            <a:off x="409948" y="489744"/>
            <a:ext cx="16557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5"/>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2000" u="sng" dirty="0">
                <a:latin typeface="Arial" panose="020B0604020202020204" pitchFamily="34" charset="0"/>
                <a:cs typeface="Arial" panose="020B0604020202020204" pitchFamily="34" charset="0"/>
              </a:rPr>
              <a:t>Research question 2: </a:t>
            </a:r>
            <a:r>
              <a:rPr lang="nl-NL" sz="2000" u="sng" dirty="0" err="1">
                <a:latin typeface="Arial" panose="020B0604020202020204" pitchFamily="34" charset="0"/>
                <a:cs typeface="Arial" panose="020B0604020202020204" pitchFamily="34" charset="0"/>
              </a:rPr>
              <a:t>longitudinal</a:t>
            </a:r>
            <a:r>
              <a:rPr lang="nl-NL" sz="2000" u="sng" dirty="0">
                <a:latin typeface="Arial" panose="020B0604020202020204" pitchFamily="34" charset="0"/>
                <a:cs typeface="Arial" panose="020B0604020202020204" pitchFamily="34" charset="0"/>
              </a:rPr>
              <a:t> </a:t>
            </a:r>
            <a:r>
              <a:rPr lang="nl-NL" sz="2000" u="sng" dirty="0" err="1">
                <a:latin typeface="Arial" panose="020B0604020202020204" pitchFamily="34" charset="0"/>
                <a:cs typeface="Arial" panose="020B0604020202020204" pitchFamily="34" charset="0"/>
              </a:rPr>
              <a:t>associations</a:t>
            </a:r>
            <a:r>
              <a:rPr lang="nl-NL" sz="2000" u="sng" dirty="0">
                <a:latin typeface="Arial" panose="020B0604020202020204" pitchFamily="34" charset="0"/>
                <a:cs typeface="Arial" panose="020B0604020202020204" pitchFamily="34" charset="0"/>
              </a:rPr>
              <a:t> </a:t>
            </a:r>
            <a:r>
              <a:rPr lang="nl-NL" sz="2000" u="sng" dirty="0" err="1">
                <a:latin typeface="Arial" panose="020B0604020202020204" pitchFamily="34" charset="0"/>
                <a:cs typeface="Arial" panose="020B0604020202020204" pitchFamily="34" charset="0"/>
              </a:rPr>
              <a:t>with</a:t>
            </a:r>
            <a:r>
              <a:rPr lang="nl-NL" sz="2000" u="sng" dirty="0">
                <a:latin typeface="Arial" panose="020B0604020202020204" pitchFamily="34" charset="0"/>
                <a:cs typeface="Arial" panose="020B0604020202020204" pitchFamily="34" charset="0"/>
              </a:rPr>
              <a:t> </a:t>
            </a:r>
            <a:r>
              <a:rPr lang="nl-NL" sz="2000" u="sng" dirty="0" err="1">
                <a:latin typeface="Arial" panose="020B0604020202020204" pitchFamily="34" charset="0"/>
                <a:cs typeface="Arial" panose="020B0604020202020204" pitchFamily="34" charset="0"/>
              </a:rPr>
              <a:t>physical</a:t>
            </a:r>
            <a:r>
              <a:rPr lang="nl-NL" sz="2000" u="sng" dirty="0">
                <a:latin typeface="Arial" panose="020B0604020202020204" pitchFamily="34" charset="0"/>
                <a:cs typeface="Arial" panose="020B0604020202020204" pitchFamily="34" charset="0"/>
              </a:rPr>
              <a:t> fitness </a:t>
            </a:r>
          </a:p>
          <a:p>
            <a:pPr marL="0" indent="0">
              <a:buNone/>
            </a:pPr>
            <a:endParaRPr lang="nl-NL" sz="2000" dirty="0">
              <a:latin typeface="Arial" panose="020B0604020202020204" pitchFamily="34" charset="0"/>
              <a:cs typeface="Arial" panose="020B0604020202020204" pitchFamily="34" charset="0"/>
            </a:endParaRPr>
          </a:p>
        </p:txBody>
      </p:sp>
      <p:pic>
        <p:nvPicPr>
          <p:cNvPr id="20" name="Afbeelding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13" name="Picture 2" descr="H:\Office2010\temp\Logo-Reade-total-CMYK_300p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297480"/>
            <a:ext cx="1584176" cy="6299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 2"/>
          <p:cNvGraphicFramePr>
            <a:graphicFrameLocks noGrp="1"/>
          </p:cNvGraphicFramePr>
          <p:nvPr>
            <p:extLst>
              <p:ext uri="{D42A27DB-BD31-4B8C-83A1-F6EECF244321}">
                <p14:modId xmlns:p14="http://schemas.microsoft.com/office/powerpoint/2010/main" val="438840789"/>
              </p:ext>
            </p:extLst>
          </p:nvPr>
        </p:nvGraphicFramePr>
        <p:xfrm>
          <a:off x="1115616" y="3356992"/>
          <a:ext cx="6840760" cy="1112520"/>
        </p:xfrm>
        <a:graphic>
          <a:graphicData uri="http://schemas.openxmlformats.org/drawingml/2006/table">
            <a:tbl>
              <a:tblPr firstRow="1" bandRow="1">
                <a:tableStyleId>{616DA210-FB5B-4158-B5E0-FEB733F419BA}</a:tableStyleId>
              </a:tblPr>
              <a:tblGrid>
                <a:gridCol w="280831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tblGrid>
              <a:tr h="370840">
                <a:tc>
                  <a:txBody>
                    <a:bodyPr/>
                    <a:lstStyle/>
                    <a:p>
                      <a:r>
                        <a:rPr lang="nl-NL" sz="1600" dirty="0">
                          <a:latin typeface="Arial" panose="020B0604020202020204" pitchFamily="34" charset="0"/>
                          <a:cs typeface="Arial" panose="020B0604020202020204" pitchFamily="34" charset="0"/>
                        </a:rPr>
                        <a:t>Life </a:t>
                      </a:r>
                      <a:r>
                        <a:rPr lang="nl-NL" sz="1600" dirty="0" err="1">
                          <a:latin typeface="Arial" panose="020B0604020202020204" pitchFamily="34" charset="0"/>
                          <a:cs typeface="Arial" panose="020B0604020202020204" pitchFamily="34" charset="0"/>
                        </a:rPr>
                        <a:t>satisfaction</a:t>
                      </a:r>
                      <a:endParaRPr lang="nl-NL" sz="16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err="1">
                          <a:latin typeface="Arial" panose="020B0604020202020204" pitchFamily="34" charset="0"/>
                          <a:cs typeface="Arial" panose="020B0604020202020204" pitchFamily="34" charset="0"/>
                        </a:rPr>
                        <a:t>Regression</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coefficient</a:t>
                      </a:r>
                      <a:endParaRPr lang="nl-NL" sz="16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Standard error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nl-NL" sz="1600" dirty="0" err="1">
                          <a:latin typeface="Arial" panose="020B0604020202020204" pitchFamily="34" charset="0"/>
                          <a:cs typeface="Arial" panose="020B0604020202020204" pitchFamily="34" charset="0"/>
                        </a:rPr>
                        <a:t>POpeak</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between</a:t>
                      </a:r>
                      <a:r>
                        <a:rPr lang="nl-NL" sz="1600" dirty="0">
                          <a:latin typeface="Arial" panose="020B0604020202020204" pitchFamily="34" charset="0"/>
                          <a:cs typeface="Arial" panose="020B0604020202020204" pitchFamily="34" charset="0"/>
                        </a:rPr>
                        <a:t>-subject)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0.004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0.007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nl-NL" sz="1600" dirty="0" err="1">
                          <a:solidFill>
                            <a:srgbClr val="00B050"/>
                          </a:solidFill>
                          <a:latin typeface="Arial" panose="020B0604020202020204" pitchFamily="34" charset="0"/>
                          <a:cs typeface="Arial" panose="020B0604020202020204" pitchFamily="34" charset="0"/>
                        </a:rPr>
                        <a:t>POpeak</a:t>
                      </a:r>
                      <a:r>
                        <a:rPr lang="nl-NL" sz="1600" dirty="0">
                          <a:solidFill>
                            <a:srgbClr val="00B050"/>
                          </a:solidFill>
                          <a:latin typeface="Arial" panose="020B0604020202020204" pitchFamily="34" charset="0"/>
                          <a:cs typeface="Arial" panose="020B0604020202020204" pitchFamily="34" charset="0"/>
                        </a:rPr>
                        <a:t> (</a:t>
                      </a:r>
                      <a:r>
                        <a:rPr lang="nl-NL" sz="1600" dirty="0" err="1">
                          <a:solidFill>
                            <a:srgbClr val="00B050"/>
                          </a:solidFill>
                          <a:latin typeface="Arial" panose="020B0604020202020204" pitchFamily="34" charset="0"/>
                          <a:cs typeface="Arial" panose="020B0604020202020204" pitchFamily="34" charset="0"/>
                        </a:rPr>
                        <a:t>within</a:t>
                      </a:r>
                      <a:r>
                        <a:rPr lang="nl-NL" sz="1600" dirty="0">
                          <a:solidFill>
                            <a:srgbClr val="00B050"/>
                          </a:solidFill>
                          <a:latin typeface="Arial" panose="020B0604020202020204" pitchFamily="34" charset="0"/>
                          <a:cs typeface="Arial" panose="020B0604020202020204" pitchFamily="34" charset="0"/>
                        </a:rPr>
                        <a:t>-subject)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solidFill>
                            <a:srgbClr val="00B050"/>
                          </a:solidFill>
                          <a:latin typeface="Arial" panose="020B0604020202020204" pitchFamily="34" charset="0"/>
                          <a:cs typeface="Arial" panose="020B0604020202020204" pitchFamily="34" charset="0"/>
                        </a:rPr>
                        <a:t>0.014</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solidFill>
                            <a:srgbClr val="00B050"/>
                          </a:solidFill>
                          <a:latin typeface="Arial" panose="020B0604020202020204" pitchFamily="34" charset="0"/>
                          <a:cs typeface="Arial" panose="020B0604020202020204" pitchFamily="34" charset="0"/>
                        </a:rPr>
                        <a:t>0.007</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927930798"/>
              </p:ext>
            </p:extLst>
          </p:nvPr>
        </p:nvGraphicFramePr>
        <p:xfrm>
          <a:off x="1115616" y="4797152"/>
          <a:ext cx="6840760" cy="1112520"/>
        </p:xfrm>
        <a:graphic>
          <a:graphicData uri="http://schemas.openxmlformats.org/drawingml/2006/table">
            <a:tbl>
              <a:tblPr firstRow="1" bandRow="1">
                <a:tableStyleId>{616DA210-FB5B-4158-B5E0-FEB733F419BA}</a:tableStyleId>
              </a:tblPr>
              <a:tblGrid>
                <a:gridCol w="280831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tblGrid>
              <a:tr h="370840">
                <a:tc>
                  <a:txBody>
                    <a:bodyPr/>
                    <a:lstStyle/>
                    <a:p>
                      <a:r>
                        <a:rPr lang="nl-NL" sz="1600" dirty="0">
                          <a:latin typeface="Arial" panose="020B0604020202020204" pitchFamily="34" charset="0"/>
                          <a:cs typeface="Arial" panose="020B0604020202020204" pitchFamily="34" charset="0"/>
                        </a:rPr>
                        <a:t>Life </a:t>
                      </a:r>
                      <a:r>
                        <a:rPr lang="nl-NL" sz="1600" dirty="0" err="1">
                          <a:latin typeface="Arial" panose="020B0604020202020204" pitchFamily="34" charset="0"/>
                          <a:cs typeface="Arial" panose="020B0604020202020204" pitchFamily="34" charset="0"/>
                        </a:rPr>
                        <a:t>satisfaction</a:t>
                      </a:r>
                      <a:endParaRPr lang="nl-NL" sz="16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err="1">
                          <a:latin typeface="Arial" panose="020B0604020202020204" pitchFamily="34" charset="0"/>
                          <a:cs typeface="Arial" panose="020B0604020202020204" pitchFamily="34" charset="0"/>
                        </a:rPr>
                        <a:t>Regression</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coefficient</a:t>
                      </a:r>
                      <a:endParaRPr lang="nl-NL" sz="16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Standard error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nl-NL" sz="1600" dirty="0">
                          <a:solidFill>
                            <a:srgbClr val="00B050"/>
                          </a:solidFill>
                          <a:latin typeface="Arial" panose="020B0604020202020204" pitchFamily="34" charset="0"/>
                          <a:cs typeface="Arial" panose="020B0604020202020204" pitchFamily="34" charset="0"/>
                        </a:rPr>
                        <a:t>VO2peak (</a:t>
                      </a:r>
                      <a:r>
                        <a:rPr lang="nl-NL" sz="1600" dirty="0" err="1">
                          <a:solidFill>
                            <a:srgbClr val="00B050"/>
                          </a:solidFill>
                          <a:latin typeface="Arial" panose="020B0604020202020204" pitchFamily="34" charset="0"/>
                          <a:cs typeface="Arial" panose="020B0604020202020204" pitchFamily="34" charset="0"/>
                        </a:rPr>
                        <a:t>between</a:t>
                      </a:r>
                      <a:r>
                        <a:rPr lang="nl-NL" sz="1600" dirty="0">
                          <a:solidFill>
                            <a:srgbClr val="00B050"/>
                          </a:solidFill>
                          <a:latin typeface="Arial" panose="020B0604020202020204" pitchFamily="34" charset="0"/>
                          <a:cs typeface="Arial" panose="020B0604020202020204" pitchFamily="34" charset="0"/>
                        </a:rPr>
                        <a:t>-subject)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600" dirty="0">
                          <a:solidFill>
                            <a:srgbClr val="00B050"/>
                          </a:solidFill>
                          <a:latin typeface="Arial" panose="020B0604020202020204" pitchFamily="34" charset="0"/>
                          <a:cs typeface="Arial" panose="020B0604020202020204" pitchFamily="34" charset="0"/>
                        </a:rPr>
                        <a:t>0.904</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600" dirty="0">
                          <a:solidFill>
                            <a:srgbClr val="00B050"/>
                          </a:solidFill>
                          <a:latin typeface="Arial" panose="020B0604020202020204" pitchFamily="34" charset="0"/>
                          <a:cs typeface="Arial" panose="020B0604020202020204" pitchFamily="34" charset="0"/>
                        </a:rPr>
                        <a:t>0.406</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nl-NL" sz="1600" dirty="0">
                          <a:solidFill>
                            <a:srgbClr val="00B050"/>
                          </a:solidFill>
                          <a:latin typeface="Arial" panose="020B0604020202020204" pitchFamily="34" charset="0"/>
                          <a:cs typeface="Arial" panose="020B0604020202020204" pitchFamily="34" charset="0"/>
                        </a:rPr>
                        <a:t>VO2peak (</a:t>
                      </a:r>
                      <a:r>
                        <a:rPr lang="nl-NL" sz="1600" dirty="0" err="1">
                          <a:solidFill>
                            <a:srgbClr val="00B050"/>
                          </a:solidFill>
                          <a:latin typeface="Arial" panose="020B0604020202020204" pitchFamily="34" charset="0"/>
                          <a:cs typeface="Arial" panose="020B0604020202020204" pitchFamily="34" charset="0"/>
                        </a:rPr>
                        <a:t>within</a:t>
                      </a:r>
                      <a:r>
                        <a:rPr lang="nl-NL" sz="1600" dirty="0">
                          <a:solidFill>
                            <a:srgbClr val="00B050"/>
                          </a:solidFill>
                          <a:latin typeface="Arial" panose="020B0604020202020204" pitchFamily="34" charset="0"/>
                          <a:cs typeface="Arial" panose="020B0604020202020204" pitchFamily="34" charset="0"/>
                        </a:rPr>
                        <a:t>-subject)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solidFill>
                            <a:srgbClr val="00B050"/>
                          </a:solidFill>
                          <a:latin typeface="Arial" panose="020B0604020202020204" pitchFamily="34" charset="0"/>
                          <a:cs typeface="Arial" panose="020B0604020202020204" pitchFamily="34" charset="0"/>
                        </a:rPr>
                        <a:t>1.068</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solidFill>
                            <a:srgbClr val="00B050"/>
                          </a:solidFill>
                          <a:latin typeface="Arial" panose="020B0604020202020204" pitchFamily="34" charset="0"/>
                          <a:cs typeface="Arial" panose="020B0604020202020204" pitchFamily="34" charset="0"/>
                        </a:rPr>
                        <a:t>0.516</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43422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36587"/>
            <a:ext cx="8229600" cy="1143000"/>
          </a:xfrm>
        </p:spPr>
        <p:txBody>
          <a:bodyPr>
            <a:normAutofit/>
          </a:bodyPr>
          <a:lstStyle/>
          <a:p>
            <a:r>
              <a:rPr lang="nl-NL" altLang="nl-NL" sz="3600" b="1" dirty="0" err="1">
                <a:latin typeface="Agency FB" panose="020B0503020202020204" pitchFamily="34" charset="0"/>
              </a:rPr>
              <a:t>Results</a:t>
            </a:r>
            <a:endParaRPr lang="nl-NL" sz="3600" b="1" dirty="0"/>
          </a:p>
        </p:txBody>
      </p:sp>
      <p:pic>
        <p:nvPicPr>
          <p:cNvPr id="6" name="Picture 12" descr="b_rug"/>
          <p:cNvPicPr>
            <a:picLocks noChangeAspect="1" noChangeArrowheads="1"/>
          </p:cNvPicPr>
          <p:nvPr/>
        </p:nvPicPr>
        <p:blipFill>
          <a:blip r:embed="rId2" cstate="print">
            <a:extLst>
              <a:ext uri="{28A0092B-C50C-407E-A947-70E740481C1C}">
                <a14:useLocalDpi xmlns:a14="http://schemas.microsoft.com/office/drawing/2010/main" val="0"/>
              </a:ext>
            </a:extLst>
          </a:blip>
          <a:srcRect r="10925"/>
          <a:stretch>
            <a:fillRect/>
          </a:stretch>
        </p:blipFill>
        <p:spPr bwMode="auto">
          <a:xfrm>
            <a:off x="409948" y="489744"/>
            <a:ext cx="1655763"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5"/>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nl-NL" sz="2000" u="sng" dirty="0">
                <a:latin typeface="Arial" panose="020B0604020202020204" pitchFamily="34" charset="0"/>
                <a:cs typeface="Arial" panose="020B0604020202020204" pitchFamily="34" charset="0"/>
              </a:rPr>
              <a:t>Research question 2: </a:t>
            </a:r>
            <a:r>
              <a:rPr lang="nl-NL" sz="2000" u="sng" dirty="0" err="1">
                <a:latin typeface="Arial" panose="020B0604020202020204" pitchFamily="34" charset="0"/>
                <a:cs typeface="Arial" panose="020B0604020202020204" pitchFamily="34" charset="0"/>
              </a:rPr>
              <a:t>longitudinal</a:t>
            </a:r>
            <a:r>
              <a:rPr lang="nl-NL" sz="2000" u="sng" dirty="0">
                <a:latin typeface="Arial" panose="020B0604020202020204" pitchFamily="34" charset="0"/>
                <a:cs typeface="Arial" panose="020B0604020202020204" pitchFamily="34" charset="0"/>
              </a:rPr>
              <a:t> </a:t>
            </a:r>
            <a:r>
              <a:rPr lang="nl-NL" sz="2000" u="sng" dirty="0" err="1">
                <a:latin typeface="Arial" panose="020B0604020202020204" pitchFamily="34" charset="0"/>
                <a:cs typeface="Arial" panose="020B0604020202020204" pitchFamily="34" charset="0"/>
              </a:rPr>
              <a:t>associations</a:t>
            </a:r>
            <a:r>
              <a:rPr lang="nl-NL" sz="2000" u="sng" dirty="0">
                <a:latin typeface="Arial" panose="020B0604020202020204" pitchFamily="34" charset="0"/>
                <a:cs typeface="Arial" panose="020B0604020202020204" pitchFamily="34" charset="0"/>
              </a:rPr>
              <a:t> </a:t>
            </a:r>
            <a:r>
              <a:rPr lang="nl-NL" sz="2000" u="sng" dirty="0" err="1">
                <a:latin typeface="Arial" panose="020B0604020202020204" pitchFamily="34" charset="0"/>
                <a:cs typeface="Arial" panose="020B0604020202020204" pitchFamily="34" charset="0"/>
              </a:rPr>
              <a:t>with</a:t>
            </a:r>
            <a:r>
              <a:rPr lang="nl-NL" sz="2000" u="sng" dirty="0">
                <a:latin typeface="Arial" panose="020B0604020202020204" pitchFamily="34" charset="0"/>
                <a:cs typeface="Arial" panose="020B0604020202020204" pitchFamily="34" charset="0"/>
              </a:rPr>
              <a:t> </a:t>
            </a:r>
            <a:r>
              <a:rPr lang="nl-NL" sz="2000" u="sng" dirty="0" err="1">
                <a:latin typeface="Arial" panose="020B0604020202020204" pitchFamily="34" charset="0"/>
                <a:cs typeface="Arial" panose="020B0604020202020204" pitchFamily="34" charset="0"/>
              </a:rPr>
              <a:t>physical</a:t>
            </a:r>
            <a:r>
              <a:rPr lang="nl-NL" sz="2000" u="sng" dirty="0">
                <a:latin typeface="Arial" panose="020B0604020202020204" pitchFamily="34" charset="0"/>
                <a:cs typeface="Arial" panose="020B0604020202020204" pitchFamily="34" charset="0"/>
              </a:rPr>
              <a:t> fitness </a:t>
            </a:r>
          </a:p>
          <a:p>
            <a:pPr marL="0" indent="0">
              <a:buNone/>
            </a:pPr>
            <a:endParaRPr lang="nl-NL" sz="2000" dirty="0">
              <a:latin typeface="Arial" panose="020B0604020202020204" pitchFamily="34" charset="0"/>
              <a:cs typeface="Arial" panose="020B0604020202020204" pitchFamily="34" charset="0"/>
            </a:endParaRPr>
          </a:p>
        </p:txBody>
      </p:sp>
      <p:pic>
        <p:nvPicPr>
          <p:cNvPr id="20" name="Afbeelding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13" name="Picture 2" descr="H:\Office2010\temp\Logo-Reade-total-CMYK_300pp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08304" y="297480"/>
            <a:ext cx="1584176" cy="62991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el 2"/>
          <p:cNvGraphicFramePr>
            <a:graphicFrameLocks noGrp="1"/>
          </p:cNvGraphicFramePr>
          <p:nvPr>
            <p:extLst>
              <p:ext uri="{D42A27DB-BD31-4B8C-83A1-F6EECF244321}">
                <p14:modId xmlns:p14="http://schemas.microsoft.com/office/powerpoint/2010/main" val="3607927519"/>
              </p:ext>
            </p:extLst>
          </p:nvPr>
        </p:nvGraphicFramePr>
        <p:xfrm>
          <a:off x="1115617" y="3356992"/>
          <a:ext cx="6840760" cy="1112520"/>
        </p:xfrm>
        <a:graphic>
          <a:graphicData uri="http://schemas.openxmlformats.org/drawingml/2006/table">
            <a:tbl>
              <a:tblPr firstRow="1" bandRow="1">
                <a:tableStyleId>{616DA210-FB5B-4158-B5E0-FEB733F419BA}</a:tableStyleId>
              </a:tblPr>
              <a:tblGrid>
                <a:gridCol w="2808311">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1656185">
                  <a:extLst>
                    <a:ext uri="{9D8B030D-6E8A-4147-A177-3AD203B41FA5}">
                      <a16:colId xmlns:a16="http://schemas.microsoft.com/office/drawing/2014/main" val="20002"/>
                    </a:ext>
                  </a:extLst>
                </a:gridCol>
              </a:tblGrid>
              <a:tr h="370840">
                <a:tc>
                  <a:txBody>
                    <a:bodyPr/>
                    <a:lstStyle/>
                    <a:p>
                      <a:r>
                        <a:rPr lang="nl-NL" sz="1600" dirty="0" err="1">
                          <a:latin typeface="Arial" panose="020B0604020202020204" pitchFamily="34" charset="0"/>
                          <a:cs typeface="Arial" panose="020B0604020202020204" pitchFamily="34" charset="0"/>
                        </a:rPr>
                        <a:t>Mental</a:t>
                      </a:r>
                      <a:r>
                        <a:rPr lang="nl-NL" sz="1600" dirty="0">
                          <a:latin typeface="Arial" panose="020B0604020202020204" pitchFamily="34" charset="0"/>
                          <a:cs typeface="Arial" panose="020B0604020202020204" pitchFamily="34" charset="0"/>
                        </a:rPr>
                        <a:t> health</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err="1">
                          <a:latin typeface="Arial" panose="020B0604020202020204" pitchFamily="34" charset="0"/>
                          <a:cs typeface="Arial" panose="020B0604020202020204" pitchFamily="34" charset="0"/>
                        </a:rPr>
                        <a:t>Regression</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coefficient</a:t>
                      </a:r>
                      <a:endParaRPr lang="nl-NL" sz="16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Standard error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nl-NL" sz="1600" dirty="0" err="1">
                          <a:latin typeface="Arial" panose="020B0604020202020204" pitchFamily="34" charset="0"/>
                          <a:cs typeface="Arial" panose="020B0604020202020204" pitchFamily="34" charset="0"/>
                        </a:rPr>
                        <a:t>POpeak</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between</a:t>
                      </a:r>
                      <a:r>
                        <a:rPr lang="nl-NL" sz="1600" dirty="0">
                          <a:latin typeface="Arial" panose="020B0604020202020204" pitchFamily="34" charset="0"/>
                          <a:cs typeface="Arial" panose="020B0604020202020204" pitchFamily="34" charset="0"/>
                        </a:rPr>
                        <a:t>-subject)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0.001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0.001</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nl-NL" sz="1600" dirty="0" err="1">
                          <a:solidFill>
                            <a:schemeClr val="tx1"/>
                          </a:solidFill>
                          <a:latin typeface="Arial" panose="020B0604020202020204" pitchFamily="34" charset="0"/>
                          <a:cs typeface="Arial" panose="020B0604020202020204" pitchFamily="34" charset="0"/>
                        </a:rPr>
                        <a:t>POpeak</a:t>
                      </a:r>
                      <a:r>
                        <a:rPr lang="nl-NL" sz="1600" dirty="0">
                          <a:solidFill>
                            <a:schemeClr val="tx1"/>
                          </a:solidFill>
                          <a:latin typeface="Arial" panose="020B0604020202020204" pitchFamily="34" charset="0"/>
                          <a:cs typeface="Arial" panose="020B0604020202020204" pitchFamily="34" charset="0"/>
                        </a:rPr>
                        <a:t> (</a:t>
                      </a:r>
                      <a:r>
                        <a:rPr lang="nl-NL" sz="1600" dirty="0" err="1">
                          <a:solidFill>
                            <a:schemeClr val="tx1"/>
                          </a:solidFill>
                          <a:latin typeface="Arial" panose="020B0604020202020204" pitchFamily="34" charset="0"/>
                          <a:cs typeface="Arial" panose="020B0604020202020204" pitchFamily="34" charset="0"/>
                        </a:rPr>
                        <a:t>within</a:t>
                      </a:r>
                      <a:r>
                        <a:rPr lang="nl-NL" sz="1600" dirty="0">
                          <a:solidFill>
                            <a:schemeClr val="tx1"/>
                          </a:solidFill>
                          <a:latin typeface="Arial" panose="020B0604020202020204" pitchFamily="34" charset="0"/>
                          <a:cs typeface="Arial" panose="020B0604020202020204" pitchFamily="34" charset="0"/>
                        </a:rPr>
                        <a:t>-subject)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solidFill>
                            <a:schemeClr val="tx1"/>
                          </a:solidFill>
                          <a:latin typeface="Arial" panose="020B0604020202020204" pitchFamily="34" charset="0"/>
                          <a:cs typeface="Arial" panose="020B0604020202020204" pitchFamily="34" charset="0"/>
                        </a:rPr>
                        <a:t>0.000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solidFill>
                            <a:schemeClr val="tx1"/>
                          </a:solidFill>
                          <a:latin typeface="Arial" panose="020B0604020202020204" pitchFamily="34" charset="0"/>
                          <a:cs typeface="Arial" panose="020B0604020202020204" pitchFamily="34" charset="0"/>
                        </a:rPr>
                        <a:t>0.001</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graphicFrame>
        <p:nvGraphicFramePr>
          <p:cNvPr id="9" name="Tabel 8"/>
          <p:cNvGraphicFramePr>
            <a:graphicFrameLocks noGrp="1"/>
          </p:cNvGraphicFramePr>
          <p:nvPr>
            <p:extLst>
              <p:ext uri="{D42A27DB-BD31-4B8C-83A1-F6EECF244321}">
                <p14:modId xmlns:p14="http://schemas.microsoft.com/office/powerpoint/2010/main" val="178148862"/>
              </p:ext>
            </p:extLst>
          </p:nvPr>
        </p:nvGraphicFramePr>
        <p:xfrm>
          <a:off x="1115616" y="4797152"/>
          <a:ext cx="6840760" cy="1112520"/>
        </p:xfrm>
        <a:graphic>
          <a:graphicData uri="http://schemas.openxmlformats.org/drawingml/2006/table">
            <a:tbl>
              <a:tblPr firstRow="1" bandRow="1">
                <a:tableStyleId>{616DA210-FB5B-4158-B5E0-FEB733F419BA}</a:tableStyleId>
              </a:tblPr>
              <a:tblGrid>
                <a:gridCol w="2808312">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gridCol w="1656184">
                  <a:extLst>
                    <a:ext uri="{9D8B030D-6E8A-4147-A177-3AD203B41FA5}">
                      <a16:colId xmlns:a16="http://schemas.microsoft.com/office/drawing/2014/main" val="20002"/>
                    </a:ext>
                  </a:extLst>
                </a:gridCol>
              </a:tblGrid>
              <a:tr h="370840">
                <a:tc>
                  <a:txBody>
                    <a:bodyPr/>
                    <a:lstStyle/>
                    <a:p>
                      <a:r>
                        <a:rPr lang="nl-NL" sz="1600" dirty="0" err="1">
                          <a:latin typeface="Arial" panose="020B0604020202020204" pitchFamily="34" charset="0"/>
                          <a:cs typeface="Arial" panose="020B0604020202020204" pitchFamily="34" charset="0"/>
                        </a:rPr>
                        <a:t>Mental</a:t>
                      </a:r>
                      <a:r>
                        <a:rPr lang="nl-NL" sz="1600" dirty="0">
                          <a:latin typeface="Arial" panose="020B0604020202020204" pitchFamily="34" charset="0"/>
                          <a:cs typeface="Arial" panose="020B0604020202020204" pitchFamily="34" charset="0"/>
                        </a:rPr>
                        <a:t> health</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err="1">
                          <a:latin typeface="Arial" panose="020B0604020202020204" pitchFamily="34" charset="0"/>
                          <a:cs typeface="Arial" panose="020B0604020202020204" pitchFamily="34" charset="0"/>
                        </a:rPr>
                        <a:t>Regression</a:t>
                      </a:r>
                      <a:r>
                        <a:rPr lang="nl-NL" sz="1600" dirty="0">
                          <a:latin typeface="Arial" panose="020B0604020202020204" pitchFamily="34" charset="0"/>
                          <a:cs typeface="Arial" panose="020B0604020202020204" pitchFamily="34" charset="0"/>
                        </a:rPr>
                        <a:t> </a:t>
                      </a:r>
                      <a:r>
                        <a:rPr lang="nl-NL" sz="1600" dirty="0" err="1">
                          <a:latin typeface="Arial" panose="020B0604020202020204" pitchFamily="34" charset="0"/>
                          <a:cs typeface="Arial" panose="020B0604020202020204" pitchFamily="34" charset="0"/>
                        </a:rPr>
                        <a:t>coefficient</a:t>
                      </a:r>
                      <a:endParaRPr lang="nl-NL" sz="1600" dirty="0">
                        <a:latin typeface="Arial" panose="020B0604020202020204" pitchFamily="34" charset="0"/>
                        <a:cs typeface="Arial" panose="020B0604020202020204" pitchFamily="34" charset="0"/>
                      </a:endParaRP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latin typeface="Arial" panose="020B0604020202020204" pitchFamily="34" charset="0"/>
                          <a:cs typeface="Arial" panose="020B0604020202020204" pitchFamily="34" charset="0"/>
                        </a:rPr>
                        <a:t>Standard error</a:t>
                      </a:r>
                    </a:p>
                  </a:txBody>
                  <a:tcP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370840">
                <a:tc>
                  <a:txBody>
                    <a:bodyPr/>
                    <a:lstStyle/>
                    <a:p>
                      <a:r>
                        <a:rPr lang="nl-NL" sz="1600" dirty="0">
                          <a:solidFill>
                            <a:schemeClr val="tx1"/>
                          </a:solidFill>
                          <a:latin typeface="Arial" panose="020B0604020202020204" pitchFamily="34" charset="0"/>
                          <a:cs typeface="Arial" panose="020B0604020202020204" pitchFamily="34" charset="0"/>
                        </a:rPr>
                        <a:t>VO2peak (</a:t>
                      </a:r>
                      <a:r>
                        <a:rPr lang="nl-NL" sz="1600" dirty="0" err="1">
                          <a:solidFill>
                            <a:schemeClr val="tx1"/>
                          </a:solidFill>
                          <a:latin typeface="Arial" panose="020B0604020202020204" pitchFamily="34" charset="0"/>
                          <a:cs typeface="Arial" panose="020B0604020202020204" pitchFamily="34" charset="0"/>
                        </a:rPr>
                        <a:t>between</a:t>
                      </a:r>
                      <a:r>
                        <a:rPr lang="nl-NL" sz="1600" dirty="0">
                          <a:solidFill>
                            <a:schemeClr val="tx1"/>
                          </a:solidFill>
                          <a:latin typeface="Arial" panose="020B0604020202020204" pitchFamily="34" charset="0"/>
                          <a:cs typeface="Arial" panose="020B0604020202020204" pitchFamily="34" charset="0"/>
                        </a:rPr>
                        <a:t>-subject)</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600" dirty="0">
                          <a:solidFill>
                            <a:schemeClr val="tx1"/>
                          </a:solidFill>
                          <a:latin typeface="Arial" panose="020B0604020202020204" pitchFamily="34" charset="0"/>
                          <a:cs typeface="Arial" panose="020B0604020202020204" pitchFamily="34" charset="0"/>
                        </a:rPr>
                        <a:t>0.073</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r>
                        <a:rPr lang="nl-NL" sz="1600" dirty="0">
                          <a:solidFill>
                            <a:schemeClr val="tx1"/>
                          </a:solidFill>
                          <a:latin typeface="Arial" panose="020B0604020202020204" pitchFamily="34" charset="0"/>
                          <a:cs typeface="Arial" panose="020B0604020202020204" pitchFamily="34" charset="0"/>
                        </a:rPr>
                        <a:t>0.047</a:t>
                      </a:r>
                    </a:p>
                  </a:txBody>
                  <a:tcP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70840">
                <a:tc>
                  <a:txBody>
                    <a:bodyPr/>
                    <a:lstStyle/>
                    <a:p>
                      <a:r>
                        <a:rPr lang="nl-NL" sz="1600" dirty="0">
                          <a:solidFill>
                            <a:schemeClr val="tx1"/>
                          </a:solidFill>
                          <a:latin typeface="Arial" panose="020B0604020202020204" pitchFamily="34" charset="0"/>
                          <a:cs typeface="Arial" panose="020B0604020202020204" pitchFamily="34" charset="0"/>
                        </a:rPr>
                        <a:t>VO2peak (</a:t>
                      </a:r>
                      <a:r>
                        <a:rPr lang="nl-NL" sz="1600" dirty="0" err="1">
                          <a:solidFill>
                            <a:schemeClr val="tx1"/>
                          </a:solidFill>
                          <a:latin typeface="Arial" panose="020B0604020202020204" pitchFamily="34" charset="0"/>
                          <a:cs typeface="Arial" panose="020B0604020202020204" pitchFamily="34" charset="0"/>
                        </a:rPr>
                        <a:t>within</a:t>
                      </a:r>
                      <a:r>
                        <a:rPr lang="nl-NL" sz="1600" dirty="0">
                          <a:solidFill>
                            <a:schemeClr val="tx1"/>
                          </a:solidFill>
                          <a:latin typeface="Arial" panose="020B0604020202020204" pitchFamily="34" charset="0"/>
                          <a:cs typeface="Arial" panose="020B0604020202020204" pitchFamily="34" charset="0"/>
                        </a:rPr>
                        <a:t>-subject)</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solidFill>
                            <a:schemeClr val="tx1"/>
                          </a:solidFill>
                          <a:latin typeface="Arial" panose="020B0604020202020204" pitchFamily="34" charset="0"/>
                          <a:cs typeface="Arial" panose="020B0604020202020204" pitchFamily="34" charset="0"/>
                        </a:rPr>
                        <a:t>0.060</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nl-NL" sz="1600" dirty="0">
                          <a:solidFill>
                            <a:schemeClr val="tx1"/>
                          </a:solidFill>
                          <a:latin typeface="Arial" panose="020B0604020202020204" pitchFamily="34" charset="0"/>
                          <a:cs typeface="Arial" panose="020B0604020202020204" pitchFamily="34" charset="0"/>
                        </a:rPr>
                        <a:t>0.062</a:t>
                      </a:r>
                    </a:p>
                  </a:txBody>
                  <a:tcP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6498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gency FB" panose="020B0503020202020204" pitchFamily="34" charset="0"/>
              </a:rPr>
              <a:t>Changes over time</a:t>
            </a:r>
            <a:endParaRPr lang="nl-NL" sz="3600" b="1" dirty="0"/>
          </a:p>
        </p:txBody>
      </p:sp>
      <p:pic>
        <p:nvPicPr>
          <p:cNvPr id="6" name="Picture 12" descr="b_rug"/>
          <p:cNvPicPr>
            <a:picLocks noChangeAspect="1" noChangeArrowheads="1"/>
          </p:cNvPicPr>
          <p:nvPr/>
        </p:nvPicPr>
        <p:blipFill>
          <a:blip r:embed="rId2"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sp>
        <p:nvSpPr>
          <p:cNvPr id="20" name="Tijdelijke aanduiding voor inhoud 2"/>
          <p:cNvSpPr txBox="1">
            <a:spLocks/>
          </p:cNvSpPr>
          <p:nvPr/>
        </p:nvSpPr>
        <p:spPr>
          <a:xfrm>
            <a:off x="609600" y="27173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2D9EDB"/>
              </a:buClr>
              <a:buNone/>
              <a:defRPr/>
            </a:pPr>
            <a:endParaRPr lang="nl-NL" altLang="nl-NL" sz="1800" b="1" kern="0" dirty="0">
              <a:latin typeface="Arial" panose="020B0604020202020204" pitchFamily="34" charset="0"/>
              <a:cs typeface="Arial" panose="020B0604020202020204" pitchFamily="34" charset="0"/>
            </a:endParaRPr>
          </a:p>
        </p:txBody>
      </p:sp>
      <p:pic>
        <p:nvPicPr>
          <p:cNvPr id="24" name="Afbeelding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 y="2552700"/>
            <a:ext cx="8982075"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H:\Office2010\temp\Logo-Reade-total-CMYK_300pp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297480"/>
            <a:ext cx="1584176" cy="62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179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36587"/>
            <a:ext cx="8229600" cy="1143000"/>
          </a:xfrm>
        </p:spPr>
        <p:txBody>
          <a:bodyPr>
            <a:normAutofit/>
          </a:bodyPr>
          <a:lstStyle/>
          <a:p>
            <a:r>
              <a:rPr lang="nl-NL" altLang="nl-NL" sz="3600" b="1" dirty="0" err="1">
                <a:latin typeface="Agency FB" panose="020B0503020202020204" pitchFamily="34" charset="0"/>
              </a:rPr>
              <a:t>Longitudinal</a:t>
            </a:r>
            <a:r>
              <a:rPr lang="nl-NL" altLang="nl-NL" sz="3600" b="1" dirty="0">
                <a:latin typeface="Agency FB" panose="020B0503020202020204" pitchFamily="34" charset="0"/>
              </a:rPr>
              <a:t> </a:t>
            </a:r>
            <a:r>
              <a:rPr lang="nl-NL" altLang="nl-NL" sz="3600" b="1" dirty="0" err="1">
                <a:latin typeface="Agency FB" panose="020B0503020202020204" pitchFamily="34" charset="0"/>
              </a:rPr>
              <a:t>associations</a:t>
            </a:r>
            <a:r>
              <a:rPr lang="nl-NL" altLang="nl-NL" sz="3600" b="1" dirty="0">
                <a:latin typeface="Agency FB" panose="020B0503020202020204" pitchFamily="34" charset="0"/>
              </a:rPr>
              <a:t> </a:t>
            </a:r>
            <a:r>
              <a:rPr lang="nl-NL" altLang="nl-NL" sz="3600" b="1" dirty="0" err="1">
                <a:latin typeface="Agency FB" panose="020B0503020202020204" pitchFamily="34" charset="0"/>
              </a:rPr>
              <a:t>with</a:t>
            </a:r>
            <a:r>
              <a:rPr lang="nl-NL" altLang="nl-NL" sz="3600" b="1" dirty="0">
                <a:latin typeface="Agency FB" panose="020B0503020202020204" pitchFamily="34" charset="0"/>
              </a:rPr>
              <a:t> </a:t>
            </a:r>
            <a:r>
              <a:rPr lang="nl-NL" altLang="nl-NL" sz="3600" b="1" dirty="0" err="1">
                <a:latin typeface="Agency FB" panose="020B0503020202020204" pitchFamily="34" charset="0"/>
              </a:rPr>
              <a:t>physical</a:t>
            </a:r>
            <a:r>
              <a:rPr lang="nl-NL" altLang="nl-NL" sz="3600" b="1" dirty="0">
                <a:latin typeface="Agency FB" panose="020B0503020202020204" pitchFamily="34" charset="0"/>
              </a:rPr>
              <a:t> fitness</a:t>
            </a:r>
            <a:endParaRPr lang="nl-NL" sz="3600" b="1" dirty="0"/>
          </a:p>
        </p:txBody>
      </p:sp>
      <p:pic>
        <p:nvPicPr>
          <p:cNvPr id="6" name="Picture 12" descr="b_rug"/>
          <p:cNvPicPr>
            <a:picLocks noChangeAspect="1" noChangeArrowheads="1"/>
          </p:cNvPicPr>
          <p:nvPr/>
        </p:nvPicPr>
        <p:blipFill>
          <a:blip r:embed="rId2"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sp>
        <p:nvSpPr>
          <p:cNvPr id="20" name="Tijdelijke aanduiding voor inhoud 2"/>
          <p:cNvSpPr txBox="1">
            <a:spLocks/>
          </p:cNvSpPr>
          <p:nvPr/>
        </p:nvSpPr>
        <p:spPr>
          <a:xfrm>
            <a:off x="609600" y="27173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2D9EDB"/>
              </a:buClr>
              <a:buNone/>
              <a:defRPr/>
            </a:pPr>
            <a:endParaRPr lang="nl-NL" altLang="nl-NL" sz="1800" b="1" kern="0" dirty="0">
              <a:latin typeface="Arial" panose="020B0604020202020204" pitchFamily="34" charset="0"/>
              <a:cs typeface="Arial" panose="020B0604020202020204" pitchFamily="34" charset="0"/>
            </a:endParaRPr>
          </a:p>
        </p:txBody>
      </p:sp>
      <p:pic>
        <p:nvPicPr>
          <p:cNvPr id="24" name="Afbeelding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87" y="1992313"/>
            <a:ext cx="89439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Picture 2" descr="H:\Office2010\temp\Logo-Reade-total-CMYK_300pp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08304" y="297480"/>
            <a:ext cx="1584176" cy="629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016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Afbeelding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sp>
        <p:nvSpPr>
          <p:cNvPr id="11" name="Titel 1"/>
          <p:cNvSpPr txBox="1">
            <a:spLocks/>
          </p:cNvSpPr>
          <p:nvPr/>
        </p:nvSpPr>
        <p:spPr>
          <a:xfrm>
            <a:off x="457200" y="1136587"/>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l-NL" sz="3600" b="1" dirty="0">
                <a:latin typeface="Arial" panose="020B0604020202020204" pitchFamily="34" charset="0"/>
                <a:ea typeface="ＭＳ Ｐゴシック" pitchFamily="34" charset="-128"/>
                <a:cs typeface="Arial" panose="020B0604020202020204" pitchFamily="34" charset="0"/>
              </a:rPr>
              <a:t>Doel </a:t>
            </a:r>
            <a:r>
              <a:rPr lang="nl-NL" sz="3600" b="1" dirty="0" err="1">
                <a:latin typeface="Arial" panose="020B0604020202020204" pitchFamily="34" charset="0"/>
                <a:ea typeface="ＭＳ Ｐゴシック" pitchFamily="34" charset="-128"/>
                <a:cs typeface="Arial" panose="020B0604020202020204" pitchFamily="34" charset="0"/>
              </a:rPr>
              <a:t>HandbikeBattle</a:t>
            </a:r>
            <a:endParaRPr lang="nl-NL" sz="3600" b="1" dirty="0">
              <a:latin typeface="Arial" panose="020B0604020202020204" pitchFamily="34" charset="0"/>
              <a:cs typeface="Arial" panose="020B0604020202020204" pitchFamily="34" charset="0"/>
            </a:endParaRPr>
          </a:p>
        </p:txBody>
      </p:sp>
      <p:sp>
        <p:nvSpPr>
          <p:cNvPr id="13" name="Tijdelijke aanduiding voor inhoud 12"/>
          <p:cNvSpPr>
            <a:spLocks noGrp="1"/>
          </p:cNvSpPr>
          <p:nvPr>
            <p:ph idx="1"/>
          </p:nvPr>
        </p:nvSpPr>
        <p:spPr>
          <a:xfrm>
            <a:off x="457200" y="2276872"/>
            <a:ext cx="8201674" cy="3757216"/>
          </a:xfrm>
        </p:spPr>
        <p:txBody>
          <a:bodyPr/>
          <a:lstStyle/>
          <a:p>
            <a:pPr>
              <a:defRPr/>
            </a:pPr>
            <a:endParaRPr lang="nl-NL" altLang="nl-NL" sz="1800" b="1" dirty="0">
              <a:latin typeface="Arial"/>
              <a:cs typeface="Arial"/>
            </a:endParaRPr>
          </a:p>
          <a:p>
            <a:pPr>
              <a:defRPr/>
            </a:pPr>
            <a:r>
              <a:rPr lang="nl-NL" altLang="nl-NL" sz="1800" b="1" dirty="0">
                <a:solidFill>
                  <a:srgbClr val="00B050"/>
                </a:solidFill>
                <a:latin typeface="Arial"/>
                <a:cs typeface="Arial"/>
              </a:rPr>
              <a:t>Bevorderen van fitheid en mentale gesteldheid na de revalidatie</a:t>
            </a:r>
          </a:p>
          <a:p>
            <a:pPr>
              <a:defRPr/>
            </a:pPr>
            <a:r>
              <a:rPr lang="nl-NL" altLang="nl-NL" sz="1800" b="1" dirty="0">
                <a:latin typeface="Arial"/>
                <a:cs typeface="Arial"/>
              </a:rPr>
              <a:t>Vergroten van het zelfvertrouwen </a:t>
            </a:r>
          </a:p>
          <a:p>
            <a:pPr>
              <a:defRPr/>
            </a:pPr>
            <a:r>
              <a:rPr lang="nl-NL" altLang="nl-NL" sz="1800" b="1" dirty="0">
                <a:latin typeface="Arial"/>
                <a:cs typeface="Arial"/>
              </a:rPr>
              <a:t>Nieuwe doelen stellen</a:t>
            </a:r>
          </a:p>
          <a:p>
            <a:pPr>
              <a:defRPr/>
            </a:pPr>
            <a:r>
              <a:rPr lang="nl-NL" altLang="nl-NL" sz="1800" b="1" dirty="0">
                <a:latin typeface="Arial"/>
                <a:cs typeface="Arial"/>
              </a:rPr>
              <a:t>Leren van elkaar</a:t>
            </a:r>
          </a:p>
          <a:p>
            <a:pPr>
              <a:defRPr/>
            </a:pPr>
            <a:endParaRPr lang="nl-NL" altLang="nl-NL" sz="1800" b="1" dirty="0">
              <a:latin typeface="Arial"/>
              <a:cs typeface="Arial"/>
            </a:endParaRPr>
          </a:p>
          <a:p>
            <a:pPr>
              <a:defRPr/>
            </a:pPr>
            <a:endParaRPr lang="nl-NL" altLang="nl-NL" sz="1800" b="1" dirty="0">
              <a:latin typeface="Arial"/>
              <a:cs typeface="Arial"/>
            </a:endParaRPr>
          </a:p>
          <a:p>
            <a:pPr>
              <a:defRPr/>
            </a:pPr>
            <a:r>
              <a:rPr lang="nl-NL" altLang="nl-NL" sz="1800" b="1" dirty="0">
                <a:latin typeface="Arial"/>
                <a:cs typeface="Arial"/>
              </a:rPr>
              <a:t>Halen we deze doelen??</a:t>
            </a:r>
          </a:p>
          <a:p>
            <a:pPr marL="0" indent="0">
              <a:buNone/>
              <a:defRPr/>
            </a:pPr>
            <a:endParaRPr lang="nl-NL" dirty="0">
              <a:ea typeface="+mn-ea"/>
              <a:cs typeface="+mn-cs"/>
            </a:endParaRPr>
          </a:p>
          <a:p>
            <a:pPr marL="0" indent="0">
              <a:buNone/>
              <a:defRPr/>
            </a:pPr>
            <a:endParaRPr lang="nl-NL" dirty="0">
              <a:ea typeface="+mn-ea"/>
              <a:cs typeface="+mn-cs"/>
            </a:endParaRPr>
          </a:p>
        </p:txBody>
      </p:sp>
      <p:pic>
        <p:nvPicPr>
          <p:cNvPr id="14" name="Picture 2" descr="C:\Users\kouwijzi\AppData\Local\Microsoft\Windows\Temporary Internet Files\Content.IE5\NNJ1RNQS\stick_figure_wheelchair_checkered_flag_400_clr_3525.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4975" y="3068960"/>
            <a:ext cx="3156097" cy="2958841"/>
          </a:xfrm>
          <a:prstGeom prst="rect">
            <a:avLst/>
          </a:prstGeom>
          <a:noFill/>
          <a:extLst>
            <a:ext uri="{909E8E84-426E-40DD-AFC4-6F175D3DCCD1}">
              <a14:hiddenFill xmlns:a14="http://schemas.microsoft.com/office/drawing/2010/main">
                <a:solidFill>
                  <a:srgbClr val="FFFFFF"/>
                </a:solidFill>
              </a14:hiddenFill>
            </a:ext>
          </a:extLst>
        </p:spPr>
      </p:pic>
      <p:pic>
        <p:nvPicPr>
          <p:cNvPr id="12" name="Afbeelding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81321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4"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 name="Afbeelding 12" descr="HBB FactSheet trainingseffecten.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6511"/>
          </a:xfrm>
          <a:prstGeom prst="rect">
            <a:avLst/>
          </a:prstGeom>
        </p:spPr>
      </p:pic>
    </p:spTree>
    <p:extLst>
      <p:ext uri="{BB962C8B-B14F-4D97-AF65-F5344CB8AC3E}">
        <p14:creationId xmlns:p14="http://schemas.microsoft.com/office/powerpoint/2010/main" val="1930195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Kwaliteit van leven</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sp>
        <p:nvSpPr>
          <p:cNvPr id="20" name="Tijdelijke aanduiding voor inhoud 2"/>
          <p:cNvSpPr txBox="1">
            <a:spLocks/>
          </p:cNvSpPr>
          <p:nvPr/>
        </p:nvSpPr>
        <p:spPr>
          <a:xfrm>
            <a:off x="609600" y="27173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D9EDB"/>
              </a:buClr>
              <a:defRPr/>
            </a:pPr>
            <a:r>
              <a:rPr lang="nl-NL" altLang="nl-NL" sz="1800" b="1" kern="0" dirty="0">
                <a:latin typeface="Arial" panose="020B0604020202020204" pitchFamily="34" charset="0"/>
                <a:cs typeface="Arial" panose="020B0604020202020204" pitchFamily="34" charset="0"/>
              </a:rPr>
              <a:t>Zijn er veranderingen in kwaliteit van leven gedurende de trainingsperiode en follow-up?</a:t>
            </a:r>
          </a:p>
          <a:p>
            <a:pPr>
              <a:buClr>
                <a:srgbClr val="2D9EDB"/>
              </a:buClr>
              <a:defRPr/>
            </a:pPr>
            <a:endParaRPr lang="nl-NL" altLang="nl-NL" sz="1800" b="1" kern="0" dirty="0">
              <a:latin typeface="Arial" panose="020B0604020202020204" pitchFamily="34" charset="0"/>
              <a:cs typeface="Arial" panose="020B0604020202020204" pitchFamily="34" charset="0"/>
            </a:endParaRPr>
          </a:p>
          <a:p>
            <a:pPr>
              <a:buClr>
                <a:srgbClr val="2D9EDB"/>
              </a:buClr>
              <a:defRPr/>
            </a:pPr>
            <a:r>
              <a:rPr lang="nl-NL" altLang="nl-NL" sz="1800" b="1" kern="0" dirty="0">
                <a:latin typeface="Arial" panose="020B0604020202020204" pitchFamily="34" charset="0"/>
                <a:cs typeface="Arial" panose="020B0604020202020204" pitchFamily="34" charset="0"/>
              </a:rPr>
              <a:t>Zijn eventuele veranderingen in kwaliteit van leven geassocieerd met veranderingen in fysieke fitheid?</a:t>
            </a:r>
          </a:p>
        </p:txBody>
      </p:sp>
      <p:pic>
        <p:nvPicPr>
          <p:cNvPr id="24" name="Afbeelding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3" name="Afbeelding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7721" y="4077072"/>
            <a:ext cx="3628840" cy="2392766"/>
          </a:xfrm>
          <a:prstGeom prst="rect">
            <a:avLst/>
          </a:prstGeom>
        </p:spPr>
      </p:pic>
      <p:pic>
        <p:nvPicPr>
          <p:cNvPr id="11" name="Afbeelding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8300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Life </a:t>
            </a:r>
            <a:r>
              <a:rPr lang="nl-NL" altLang="nl-NL" sz="3600" b="1" dirty="0" err="1">
                <a:latin typeface="Arial" panose="020B0604020202020204" pitchFamily="34" charset="0"/>
                <a:cs typeface="Arial" panose="020B0604020202020204" pitchFamily="34" charset="0"/>
              </a:rPr>
              <a:t>satisfaction</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sp>
        <p:nvSpPr>
          <p:cNvPr id="20" name="Tijdelijke aanduiding voor inhoud 2"/>
          <p:cNvSpPr txBox="1">
            <a:spLocks/>
          </p:cNvSpPr>
          <p:nvPr/>
        </p:nvSpPr>
        <p:spPr>
          <a:xfrm>
            <a:off x="609600" y="27173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D9EDB"/>
              </a:buClr>
              <a:defRPr/>
            </a:pPr>
            <a:r>
              <a:rPr lang="nl-NL" sz="1800" b="1" dirty="0">
                <a:latin typeface="Arial" panose="020B0604020202020204" pitchFamily="34" charset="0"/>
                <a:cs typeface="Arial" panose="020B0604020202020204" pitchFamily="34" charset="0"/>
              </a:rPr>
              <a:t>Mensen kunnen meer of minder tevreden zijn over hun leven als geheel, ook wel genoemd hun “kwaliteit van leven”. Wat is op dit moment uw oordeel over uw kwaliteit van leven? </a:t>
            </a:r>
          </a:p>
          <a:p>
            <a:pPr marL="0" indent="0">
              <a:buClr>
                <a:srgbClr val="2D9EDB"/>
              </a:buClr>
              <a:buNone/>
              <a:defRPr/>
            </a:pPr>
            <a:r>
              <a:rPr lang="nl-NL" altLang="nl-NL" sz="1800" b="1" kern="0" dirty="0">
                <a:latin typeface="Arial" panose="020B0604020202020204" pitchFamily="34" charset="0"/>
                <a:cs typeface="Arial" panose="020B0604020202020204" pitchFamily="34" charset="0"/>
              </a:rPr>
              <a:t>     (1 = </a:t>
            </a:r>
            <a:r>
              <a:rPr lang="nl-NL" sz="1800" b="1" dirty="0">
                <a:latin typeface="Arial" panose="020B0604020202020204" pitchFamily="34" charset="0"/>
                <a:cs typeface="Arial" panose="020B0604020202020204" pitchFamily="34" charset="0"/>
              </a:rPr>
              <a:t>Zeer onbevredigend, 6 = Zeer bevredigend)</a:t>
            </a:r>
          </a:p>
          <a:p>
            <a:pPr>
              <a:buClr>
                <a:srgbClr val="2D9EDB"/>
              </a:buClr>
              <a:defRPr/>
            </a:pPr>
            <a:endParaRPr lang="nl-NL" sz="1800" b="1" dirty="0">
              <a:latin typeface="Arial" panose="020B0604020202020204" pitchFamily="34" charset="0"/>
              <a:cs typeface="Arial" panose="020B0604020202020204" pitchFamily="34" charset="0"/>
            </a:endParaRPr>
          </a:p>
          <a:p>
            <a:pPr>
              <a:buClr>
                <a:srgbClr val="2D9EDB"/>
              </a:buClr>
              <a:defRPr/>
            </a:pPr>
            <a:r>
              <a:rPr lang="nl-NL" sz="1800" b="1" dirty="0">
                <a:latin typeface="Arial" panose="020B0604020202020204" pitchFamily="34" charset="0"/>
                <a:cs typeface="Arial" panose="020B0604020202020204" pitchFamily="34" charset="0"/>
              </a:rPr>
              <a:t>Als u uw leven nu vergelijkt met uw leven vlak voor de aandoening, vindt u dan uw kwaliteit van leven op dit moment beter of slechter dan uw leven voor de aandoening?</a:t>
            </a:r>
          </a:p>
          <a:p>
            <a:pPr marL="0" indent="0">
              <a:buClr>
                <a:srgbClr val="2D9EDB"/>
              </a:buClr>
              <a:buNone/>
              <a:defRPr/>
            </a:pPr>
            <a:r>
              <a:rPr lang="nl-NL" altLang="nl-NL" sz="1800" b="1" kern="0" dirty="0">
                <a:latin typeface="Arial" panose="020B0604020202020204" pitchFamily="34" charset="0"/>
                <a:cs typeface="Arial" panose="020B0604020202020204" pitchFamily="34" charset="0"/>
              </a:rPr>
              <a:t>     (1 = veel slechter, 7 = veel beter)</a:t>
            </a:r>
          </a:p>
          <a:p>
            <a:pPr marL="0" indent="0">
              <a:buClr>
                <a:srgbClr val="2D9EDB"/>
              </a:buClr>
              <a:buNone/>
              <a:defRPr/>
            </a:pPr>
            <a:endParaRPr lang="nl-NL" altLang="nl-NL" sz="1800" b="1" kern="0" dirty="0">
              <a:latin typeface="Arial" panose="020B0604020202020204" pitchFamily="34" charset="0"/>
              <a:cs typeface="Arial" panose="020B0604020202020204" pitchFamily="34" charset="0"/>
            </a:endParaRPr>
          </a:p>
          <a:p>
            <a:pPr marL="0" indent="0">
              <a:buClr>
                <a:srgbClr val="2D9EDB"/>
              </a:buClr>
              <a:buNone/>
              <a:defRPr/>
            </a:pPr>
            <a:r>
              <a:rPr lang="nl-NL" altLang="nl-NL" sz="1800" b="1" kern="0" dirty="0">
                <a:latin typeface="Arial" panose="020B0604020202020204" pitchFamily="34" charset="0"/>
                <a:cs typeface="Arial" panose="020B0604020202020204" pitchFamily="34" charset="0"/>
              </a:rPr>
              <a:t>Somscore: 2 - 13</a:t>
            </a:r>
          </a:p>
        </p:txBody>
      </p:sp>
      <p:pic>
        <p:nvPicPr>
          <p:cNvPr id="24" name="Afbeelding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10" name="Afbeeldin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634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1136587"/>
            <a:ext cx="8229600" cy="1143000"/>
          </a:xfrm>
        </p:spPr>
        <p:txBody>
          <a:bodyPr>
            <a:normAutofit/>
          </a:bodyPr>
          <a:lstStyle/>
          <a:p>
            <a:r>
              <a:rPr lang="nl-NL" altLang="nl-NL" sz="3600" b="1" dirty="0">
                <a:latin typeface="Arial" panose="020B0604020202020204" pitchFamily="34" charset="0"/>
                <a:cs typeface="Arial" panose="020B0604020202020204" pitchFamily="34" charset="0"/>
              </a:rPr>
              <a:t>Life </a:t>
            </a:r>
            <a:r>
              <a:rPr lang="nl-NL" altLang="nl-NL" sz="3600" b="1" dirty="0" err="1">
                <a:latin typeface="Arial" panose="020B0604020202020204" pitchFamily="34" charset="0"/>
                <a:cs typeface="Arial" panose="020B0604020202020204" pitchFamily="34" charset="0"/>
              </a:rPr>
              <a:t>satisfaction</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sp>
        <p:nvSpPr>
          <p:cNvPr id="20" name="Tijdelijke aanduiding voor inhoud 2"/>
          <p:cNvSpPr txBox="1">
            <a:spLocks/>
          </p:cNvSpPr>
          <p:nvPr/>
        </p:nvSpPr>
        <p:spPr>
          <a:xfrm>
            <a:off x="609600" y="27173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Clr>
                <a:srgbClr val="2D9EDB"/>
              </a:buClr>
              <a:defRPr/>
            </a:pPr>
            <a:r>
              <a:rPr lang="nl-NL" altLang="nl-NL" sz="1800" b="1" kern="0" dirty="0">
                <a:latin typeface="Arial" panose="020B0604020202020204" pitchFamily="34" charset="0"/>
                <a:cs typeface="Arial" panose="020B0604020202020204" pitchFamily="34" charset="0"/>
              </a:rPr>
              <a:t>SCI: lagere life </a:t>
            </a:r>
            <a:r>
              <a:rPr lang="nl-NL" altLang="nl-NL" sz="1800" b="1" kern="0" dirty="0" err="1">
                <a:latin typeface="Arial" panose="020B0604020202020204" pitchFamily="34" charset="0"/>
                <a:cs typeface="Arial" panose="020B0604020202020204" pitchFamily="34" charset="0"/>
              </a:rPr>
              <a:t>satisfaction</a:t>
            </a:r>
            <a:r>
              <a:rPr lang="nl-NL" altLang="nl-NL" sz="1800" b="1" kern="0" dirty="0">
                <a:latin typeface="Arial" panose="020B0604020202020204" pitchFamily="34" charset="0"/>
                <a:cs typeface="Arial" panose="020B0604020202020204" pitchFamily="34" charset="0"/>
              </a:rPr>
              <a:t> dan algemene bevolking</a:t>
            </a:r>
          </a:p>
          <a:p>
            <a:pPr>
              <a:buClr>
                <a:srgbClr val="2D9EDB"/>
              </a:buClr>
              <a:defRPr/>
            </a:pPr>
            <a:endParaRPr lang="nl-NL" altLang="nl-NL" sz="1800" b="1" kern="0" dirty="0">
              <a:latin typeface="Arial" panose="020B0604020202020204" pitchFamily="34" charset="0"/>
              <a:cs typeface="Arial" panose="020B0604020202020204" pitchFamily="34" charset="0"/>
            </a:endParaRPr>
          </a:p>
          <a:p>
            <a:pPr>
              <a:buClr>
                <a:srgbClr val="2D9EDB"/>
              </a:buClr>
              <a:defRPr/>
            </a:pPr>
            <a:r>
              <a:rPr lang="nl-NL" altLang="nl-NL" sz="1800" b="1" kern="0" dirty="0">
                <a:latin typeface="Arial" panose="020B0604020202020204" pitchFamily="34" charset="0"/>
                <a:cs typeface="Arial" panose="020B0604020202020204" pitchFamily="34" charset="0"/>
              </a:rPr>
              <a:t>Beloop over de tijd (N=130):</a:t>
            </a:r>
          </a:p>
          <a:p>
            <a:pPr>
              <a:buClr>
                <a:srgbClr val="2D9EDB"/>
              </a:buClr>
              <a:defRPr/>
            </a:pPr>
            <a:endParaRPr lang="nl-NL" altLang="nl-NL" sz="1800" b="1" kern="0" dirty="0">
              <a:latin typeface="Arial" panose="020B0604020202020204" pitchFamily="34" charset="0"/>
              <a:cs typeface="Arial" panose="020B0604020202020204" pitchFamily="34" charset="0"/>
            </a:endParaRPr>
          </a:p>
        </p:txBody>
      </p:sp>
      <p:pic>
        <p:nvPicPr>
          <p:cNvPr id="24" name="Afbeelding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graphicFrame>
        <p:nvGraphicFramePr>
          <p:cNvPr id="3" name="Tabel 2"/>
          <p:cNvGraphicFramePr>
            <a:graphicFrameLocks noGrp="1"/>
          </p:cNvGraphicFramePr>
          <p:nvPr>
            <p:extLst>
              <p:ext uri="{D42A27DB-BD31-4B8C-83A1-F6EECF244321}">
                <p14:modId xmlns:p14="http://schemas.microsoft.com/office/powerpoint/2010/main" val="2538935403"/>
              </p:ext>
            </p:extLst>
          </p:nvPr>
        </p:nvGraphicFramePr>
        <p:xfrm>
          <a:off x="1262266" y="3974693"/>
          <a:ext cx="6096000" cy="741680"/>
        </p:xfrm>
        <a:graphic>
          <a:graphicData uri="http://schemas.openxmlformats.org/drawingml/2006/table">
            <a:tbl>
              <a:tblPr firstRow="1" bandRow="1">
                <a:tableStyleId>{7E9639D4-E3E2-4D34-9284-5A2195B3D0D7}</a:tableStyleId>
              </a:tblPr>
              <a:tblGrid>
                <a:gridCol w="1219200">
                  <a:extLst>
                    <a:ext uri="{9D8B030D-6E8A-4147-A177-3AD203B41FA5}">
                      <a16:colId xmlns:a16="http://schemas.microsoft.com/office/drawing/2014/main" val="20000"/>
                    </a:ext>
                  </a:extLst>
                </a:gridCol>
                <a:gridCol w="12192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370840">
                <a:tc>
                  <a:txBody>
                    <a:bodyPr/>
                    <a:lstStyle/>
                    <a:p>
                      <a:r>
                        <a:rPr lang="nl-NL" dirty="0"/>
                        <a:t>Start</a:t>
                      </a:r>
                    </a:p>
                  </a:txBody>
                  <a:tcPr/>
                </a:tc>
                <a:tc>
                  <a:txBody>
                    <a:bodyPr/>
                    <a:lstStyle/>
                    <a:p>
                      <a:r>
                        <a:rPr lang="nl-NL" dirty="0"/>
                        <a:t>3 M</a:t>
                      </a:r>
                    </a:p>
                  </a:txBody>
                  <a:tcPr/>
                </a:tc>
                <a:tc>
                  <a:txBody>
                    <a:bodyPr/>
                    <a:lstStyle/>
                    <a:p>
                      <a:r>
                        <a:rPr lang="nl-NL" dirty="0"/>
                        <a:t>ontslag</a:t>
                      </a:r>
                    </a:p>
                  </a:txBody>
                  <a:tcPr/>
                </a:tc>
                <a:tc>
                  <a:txBody>
                    <a:bodyPr/>
                    <a:lstStyle/>
                    <a:p>
                      <a:r>
                        <a:rPr lang="nl-NL" dirty="0"/>
                        <a:t>1 Y</a:t>
                      </a:r>
                    </a:p>
                  </a:txBody>
                  <a:tcPr/>
                </a:tc>
                <a:tc>
                  <a:txBody>
                    <a:bodyPr/>
                    <a:lstStyle/>
                    <a:p>
                      <a:r>
                        <a:rPr lang="nl-NL" dirty="0"/>
                        <a:t>5 Y</a:t>
                      </a:r>
                    </a:p>
                  </a:txBody>
                  <a:tcPr/>
                </a:tc>
                <a:extLst>
                  <a:ext uri="{0D108BD9-81ED-4DB2-BD59-A6C34878D82A}">
                    <a16:rowId xmlns:a16="http://schemas.microsoft.com/office/drawing/2014/main" val="10000"/>
                  </a:ext>
                </a:extLst>
              </a:tr>
              <a:tr h="370840">
                <a:tc>
                  <a:txBody>
                    <a:bodyPr/>
                    <a:lstStyle/>
                    <a:p>
                      <a:r>
                        <a:rPr lang="nl-NL" dirty="0"/>
                        <a:t>5.7 (2.2)</a:t>
                      </a:r>
                    </a:p>
                  </a:txBody>
                  <a:tcPr/>
                </a:tc>
                <a:tc>
                  <a:txBody>
                    <a:bodyPr/>
                    <a:lstStyle/>
                    <a:p>
                      <a:r>
                        <a:rPr lang="nl-NL" dirty="0"/>
                        <a:t>6.3 (2.4)</a:t>
                      </a:r>
                    </a:p>
                  </a:txBody>
                  <a:tcPr/>
                </a:tc>
                <a:tc>
                  <a:txBody>
                    <a:bodyPr/>
                    <a:lstStyle/>
                    <a:p>
                      <a:r>
                        <a:rPr lang="nl-NL" dirty="0"/>
                        <a:t>6.8 (2.3)</a:t>
                      </a:r>
                    </a:p>
                  </a:txBody>
                  <a:tcPr/>
                </a:tc>
                <a:tc>
                  <a:txBody>
                    <a:bodyPr/>
                    <a:lstStyle/>
                    <a:p>
                      <a:r>
                        <a:rPr lang="nl-NL" dirty="0"/>
                        <a:t>6.9 (2.1)</a:t>
                      </a:r>
                    </a:p>
                  </a:txBody>
                  <a:tcPr/>
                </a:tc>
                <a:tc>
                  <a:txBody>
                    <a:bodyPr/>
                    <a:lstStyle/>
                    <a:p>
                      <a:r>
                        <a:rPr lang="nl-NL" dirty="0"/>
                        <a:t>7.8 (2.4)</a:t>
                      </a:r>
                    </a:p>
                  </a:txBody>
                  <a:tcPr/>
                </a:tc>
                <a:extLst>
                  <a:ext uri="{0D108BD9-81ED-4DB2-BD59-A6C34878D82A}">
                    <a16:rowId xmlns:a16="http://schemas.microsoft.com/office/drawing/2014/main" val="10001"/>
                  </a:ext>
                </a:extLst>
              </a:tr>
            </a:tbl>
          </a:graphicData>
        </a:graphic>
      </p:graphicFrame>
      <p:sp>
        <p:nvSpPr>
          <p:cNvPr id="4" name="Tekstvak 3"/>
          <p:cNvSpPr txBox="1"/>
          <p:nvPr/>
        </p:nvSpPr>
        <p:spPr>
          <a:xfrm>
            <a:off x="5652120" y="4757180"/>
            <a:ext cx="3034680" cy="338554"/>
          </a:xfrm>
          <a:prstGeom prst="rect">
            <a:avLst/>
          </a:prstGeom>
          <a:noFill/>
        </p:spPr>
        <p:txBody>
          <a:bodyPr wrap="square" rtlCol="0">
            <a:spAutoFit/>
          </a:bodyPr>
          <a:lstStyle/>
          <a:p>
            <a:r>
              <a:rPr lang="nl-NL" sz="1600" dirty="0">
                <a:latin typeface="Arial" panose="020B0604020202020204" pitchFamily="34" charset="0"/>
                <a:cs typeface="Arial" panose="020B0604020202020204" pitchFamily="34" charset="0"/>
              </a:rPr>
              <a:t>van Koppenhagen et al. 2014</a:t>
            </a:r>
          </a:p>
        </p:txBody>
      </p:sp>
      <p:pic>
        <p:nvPicPr>
          <p:cNvPr id="13" name="Afbeeldin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849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1136587"/>
            <a:ext cx="8229600" cy="1143000"/>
          </a:xfrm>
        </p:spPr>
        <p:txBody>
          <a:bodyPr>
            <a:normAutofit/>
          </a:bodyPr>
          <a:lstStyle/>
          <a:p>
            <a:r>
              <a:rPr lang="nl-NL" altLang="nl-NL" sz="3600" b="1" dirty="0" err="1">
                <a:latin typeface="Arial" panose="020B0604020202020204" pitchFamily="34" charset="0"/>
                <a:cs typeface="Arial" panose="020B0604020202020204" pitchFamily="34" charset="0"/>
              </a:rPr>
              <a:t>Mental</a:t>
            </a:r>
            <a:r>
              <a:rPr lang="nl-NL" altLang="nl-NL" sz="3600" b="1" dirty="0">
                <a:latin typeface="Arial" panose="020B0604020202020204" pitchFamily="34" charset="0"/>
                <a:cs typeface="Arial" panose="020B0604020202020204" pitchFamily="34" charset="0"/>
              </a:rPr>
              <a:t> health (SF-36 MHI)</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sp>
        <p:nvSpPr>
          <p:cNvPr id="20" name="Tijdelijke aanduiding voor inhoud 2"/>
          <p:cNvSpPr txBox="1">
            <a:spLocks/>
          </p:cNvSpPr>
          <p:nvPr/>
        </p:nvSpPr>
        <p:spPr>
          <a:xfrm>
            <a:off x="609600" y="2717304"/>
            <a:ext cx="8229600" cy="356125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2D9EDB"/>
              </a:buClr>
              <a:buNone/>
              <a:defRPr/>
            </a:pPr>
            <a:r>
              <a:rPr lang="nl-NL" sz="1800" b="1" dirty="0">
                <a:latin typeface="Arial" panose="020B0604020202020204" pitchFamily="34" charset="0"/>
                <a:cs typeface="Arial" panose="020B0604020202020204" pitchFamily="34" charset="0"/>
              </a:rPr>
              <a:t>Hoe vaak gedurende de </a:t>
            </a:r>
            <a:r>
              <a:rPr lang="nl-NL" sz="1800" b="1" u="sng" dirty="0">
                <a:latin typeface="Arial" panose="020B0604020202020204" pitchFamily="34" charset="0"/>
                <a:cs typeface="Arial" panose="020B0604020202020204" pitchFamily="34" charset="0"/>
              </a:rPr>
              <a:t>afgelopen vier weken:</a:t>
            </a:r>
          </a:p>
          <a:p>
            <a:pPr>
              <a:buClr>
                <a:srgbClr val="2D9EDB"/>
              </a:buClr>
              <a:defRPr/>
            </a:pPr>
            <a:r>
              <a:rPr lang="nl-NL" sz="1800" b="1" dirty="0">
                <a:latin typeface="Arial" panose="020B0604020202020204" pitchFamily="34" charset="0"/>
                <a:cs typeface="Arial" panose="020B0604020202020204" pitchFamily="34" charset="0"/>
              </a:rPr>
              <a:t>Was u erg zenuwachtig?</a:t>
            </a:r>
          </a:p>
          <a:p>
            <a:pPr>
              <a:buClr>
                <a:srgbClr val="2D9EDB"/>
              </a:buClr>
              <a:defRPr/>
            </a:pPr>
            <a:r>
              <a:rPr lang="nl-NL" sz="1800" b="1" dirty="0">
                <a:latin typeface="Arial" panose="020B0604020202020204" pitchFamily="34" charset="0"/>
                <a:cs typeface="Arial" panose="020B0604020202020204" pitchFamily="34" charset="0"/>
              </a:rPr>
              <a:t>Zat u zo in de put dat niets u kon opvrolijken?</a:t>
            </a:r>
          </a:p>
          <a:p>
            <a:pPr>
              <a:buClr>
                <a:srgbClr val="2D9EDB"/>
              </a:buClr>
              <a:defRPr/>
            </a:pPr>
            <a:r>
              <a:rPr lang="nl-NL" sz="1800" b="1" dirty="0">
                <a:latin typeface="Arial" panose="020B0604020202020204" pitchFamily="34" charset="0"/>
                <a:cs typeface="Arial" panose="020B0604020202020204" pitchFamily="34" charset="0"/>
              </a:rPr>
              <a:t>Voelde u zich rustig en tevreden? </a:t>
            </a:r>
          </a:p>
          <a:p>
            <a:pPr>
              <a:buClr>
                <a:srgbClr val="2D9EDB"/>
              </a:buClr>
              <a:defRPr/>
            </a:pPr>
            <a:r>
              <a:rPr lang="nl-NL" sz="1800" b="1" dirty="0">
                <a:latin typeface="Arial" panose="020B0604020202020204" pitchFamily="34" charset="0"/>
                <a:cs typeface="Arial" panose="020B0604020202020204" pitchFamily="34" charset="0"/>
              </a:rPr>
              <a:t>Voelde u zich somber en neerslachtig?</a:t>
            </a:r>
          </a:p>
          <a:p>
            <a:pPr>
              <a:buClr>
                <a:srgbClr val="2D9EDB"/>
              </a:buClr>
              <a:defRPr/>
            </a:pPr>
            <a:r>
              <a:rPr lang="nl-NL" sz="1800" b="1" dirty="0">
                <a:latin typeface="Arial" panose="020B0604020202020204" pitchFamily="34" charset="0"/>
                <a:cs typeface="Arial" panose="020B0604020202020204" pitchFamily="34" charset="0"/>
              </a:rPr>
              <a:t>Was u een gelukkig mens?</a:t>
            </a:r>
          </a:p>
          <a:p>
            <a:pPr marL="0" indent="0">
              <a:buClr>
                <a:srgbClr val="2D9EDB"/>
              </a:buClr>
              <a:buNone/>
              <a:defRPr/>
            </a:pPr>
            <a:endParaRPr lang="nl-NL" altLang="nl-NL" sz="1800" b="1" kern="0" dirty="0">
              <a:latin typeface="Arial" panose="020B0604020202020204" pitchFamily="34" charset="0"/>
              <a:cs typeface="Arial" panose="020B0604020202020204" pitchFamily="34" charset="0"/>
            </a:endParaRPr>
          </a:p>
          <a:p>
            <a:pPr marL="0" indent="0">
              <a:buClr>
                <a:srgbClr val="2D9EDB"/>
              </a:buClr>
              <a:buNone/>
              <a:defRPr/>
            </a:pPr>
            <a:r>
              <a:rPr lang="nl-NL" altLang="nl-NL" sz="1800" b="1" kern="0" dirty="0">
                <a:latin typeface="Arial" panose="020B0604020202020204" pitchFamily="34" charset="0"/>
                <a:cs typeface="Arial" panose="020B0604020202020204" pitchFamily="34" charset="0"/>
              </a:rPr>
              <a:t>(1 = altijd, 6 = nooit)</a:t>
            </a:r>
          </a:p>
          <a:p>
            <a:pPr marL="0" indent="0">
              <a:buClr>
                <a:srgbClr val="2D9EDB"/>
              </a:buClr>
              <a:buNone/>
              <a:defRPr/>
            </a:pPr>
            <a:r>
              <a:rPr lang="nl-NL" altLang="nl-NL" sz="1800" b="1" kern="0" dirty="0">
                <a:latin typeface="Arial" panose="020B0604020202020204" pitchFamily="34" charset="0"/>
                <a:cs typeface="Arial" panose="020B0604020202020204" pitchFamily="34" charset="0"/>
              </a:rPr>
              <a:t>Uitkomst: </a:t>
            </a:r>
            <a:r>
              <a:rPr lang="it-IT" altLang="nl-NL" sz="1800" b="1" kern="0" dirty="0">
                <a:latin typeface="Arial" panose="020B0604020202020204" pitchFamily="34" charset="0"/>
                <a:cs typeface="Arial" panose="020B0604020202020204" pitchFamily="34" charset="0"/>
              </a:rPr>
              <a:t>minimale score = 0, max = 100%</a:t>
            </a:r>
          </a:p>
          <a:p>
            <a:pPr marL="0" indent="0">
              <a:buClr>
                <a:srgbClr val="2D9EDB"/>
              </a:buClr>
              <a:buNone/>
              <a:defRPr/>
            </a:pPr>
            <a:r>
              <a:rPr lang="en-US" altLang="nl-NL" sz="1800" b="1" kern="0" dirty="0">
                <a:latin typeface="Arial" panose="020B0604020202020204" pitchFamily="34" charset="0"/>
                <a:cs typeface="Arial" panose="020B0604020202020204" pitchFamily="34" charset="0"/>
              </a:rPr>
              <a:t>≤ 72 = mental health </a:t>
            </a:r>
            <a:r>
              <a:rPr lang="en-US" altLang="nl-NL" sz="1800" b="1" kern="0" dirty="0" err="1">
                <a:latin typeface="Arial" panose="020B0604020202020204" pitchFamily="34" charset="0"/>
                <a:cs typeface="Arial" panose="020B0604020202020204" pitchFamily="34" charset="0"/>
              </a:rPr>
              <a:t>problemen</a:t>
            </a:r>
            <a:endParaRPr lang="en-US" altLang="nl-NL" sz="1800" b="1" kern="0" dirty="0">
              <a:latin typeface="Arial" panose="020B0604020202020204" pitchFamily="34" charset="0"/>
              <a:cs typeface="Arial" panose="020B0604020202020204" pitchFamily="34" charset="0"/>
            </a:endParaRPr>
          </a:p>
          <a:p>
            <a:pPr marL="0" indent="0">
              <a:buClr>
                <a:srgbClr val="2D9EDB"/>
              </a:buClr>
              <a:buNone/>
              <a:defRPr/>
            </a:pPr>
            <a:r>
              <a:rPr lang="en-US" altLang="nl-NL" sz="1800" b="1" kern="0" dirty="0">
                <a:latin typeface="Arial" panose="020B0604020202020204" pitchFamily="34" charset="0"/>
                <a:cs typeface="Arial" panose="020B0604020202020204" pitchFamily="34" charset="0"/>
              </a:rPr>
              <a:t>≤ 60 = </a:t>
            </a:r>
            <a:r>
              <a:rPr lang="en-US" altLang="nl-NL" sz="1800" b="1" kern="0" dirty="0" err="1">
                <a:latin typeface="Arial" panose="020B0604020202020204" pitchFamily="34" charset="0"/>
                <a:cs typeface="Arial" panose="020B0604020202020204" pitchFamily="34" charset="0"/>
              </a:rPr>
              <a:t>ernstige</a:t>
            </a:r>
            <a:r>
              <a:rPr lang="en-US" altLang="nl-NL" sz="1800" b="1" kern="0" dirty="0">
                <a:latin typeface="Arial" panose="020B0604020202020204" pitchFamily="34" charset="0"/>
                <a:cs typeface="Arial" panose="020B0604020202020204" pitchFamily="34" charset="0"/>
              </a:rPr>
              <a:t> mental health </a:t>
            </a:r>
            <a:r>
              <a:rPr lang="en-US" altLang="nl-NL" sz="1800" b="1" kern="0" dirty="0" err="1">
                <a:latin typeface="Arial" panose="020B0604020202020204" pitchFamily="34" charset="0"/>
                <a:cs typeface="Arial" panose="020B0604020202020204" pitchFamily="34" charset="0"/>
              </a:rPr>
              <a:t>problemen</a:t>
            </a:r>
            <a:endParaRPr lang="nl-NL" altLang="nl-NL" sz="1800" b="1" kern="0" dirty="0">
              <a:latin typeface="Arial" panose="020B0604020202020204" pitchFamily="34" charset="0"/>
              <a:cs typeface="Arial" panose="020B0604020202020204" pitchFamily="34" charset="0"/>
            </a:endParaRPr>
          </a:p>
        </p:txBody>
      </p:sp>
      <p:pic>
        <p:nvPicPr>
          <p:cNvPr id="24" name="Afbeelding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10" name="Afbeelding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248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1613" y="852488"/>
            <a:ext cx="620077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title"/>
          </p:nvPr>
        </p:nvSpPr>
        <p:spPr>
          <a:xfrm>
            <a:off x="457200" y="1136587"/>
            <a:ext cx="8229600" cy="1143000"/>
          </a:xfrm>
        </p:spPr>
        <p:txBody>
          <a:bodyPr>
            <a:normAutofit/>
          </a:bodyPr>
          <a:lstStyle/>
          <a:p>
            <a:r>
              <a:rPr lang="nl-NL" altLang="nl-NL" sz="3600" b="1" dirty="0" err="1">
                <a:latin typeface="Arial" panose="020B0604020202020204" pitchFamily="34" charset="0"/>
                <a:cs typeface="Arial" panose="020B0604020202020204" pitchFamily="34" charset="0"/>
              </a:rPr>
              <a:t>Mental</a:t>
            </a:r>
            <a:r>
              <a:rPr lang="nl-NL" altLang="nl-NL" sz="3600" b="1" dirty="0">
                <a:latin typeface="Arial" panose="020B0604020202020204" pitchFamily="34" charset="0"/>
                <a:cs typeface="Arial" panose="020B0604020202020204" pitchFamily="34" charset="0"/>
              </a:rPr>
              <a:t> health (SF-36 MHI)</a:t>
            </a:r>
            <a:endParaRPr lang="nl-NL" sz="3600" b="1" dirty="0">
              <a:latin typeface="Arial" panose="020B0604020202020204" pitchFamily="34" charset="0"/>
              <a:cs typeface="Arial" panose="020B0604020202020204" pitchFamily="34" charset="0"/>
            </a:endParaRPr>
          </a:p>
        </p:txBody>
      </p:sp>
      <p:pic>
        <p:nvPicPr>
          <p:cNvPr id="6" name="Picture 12" descr="b_rug"/>
          <p:cNvPicPr>
            <a:picLocks noChangeAspect="1" noChangeArrowheads="1"/>
          </p:cNvPicPr>
          <p:nvPr/>
        </p:nvPicPr>
        <p:blipFill>
          <a:blip r:embed="rId3" cstate="print">
            <a:extLst>
              <a:ext uri="{28A0092B-C50C-407E-A947-70E740481C1C}">
                <a14:useLocalDpi xmlns:a14="http://schemas.microsoft.com/office/drawing/2010/main" val="0"/>
              </a:ext>
            </a:extLst>
          </a:blip>
          <a:srcRect r="10925"/>
          <a:stretch>
            <a:fillRect/>
          </a:stretch>
        </p:blipFill>
        <p:spPr bwMode="auto">
          <a:xfrm>
            <a:off x="409948" y="489744"/>
            <a:ext cx="1655762"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8400" y="260350"/>
            <a:ext cx="1727200"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jdelijke aanduiding voor inhoud 2"/>
          <p:cNvSpPr txBox="1">
            <a:spLocks/>
          </p:cNvSpPr>
          <p:nvPr/>
        </p:nvSpPr>
        <p:spPr>
          <a:xfrm>
            <a:off x="457200" y="25649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nl-NL" dirty="0"/>
          </a:p>
        </p:txBody>
      </p:sp>
      <p:sp>
        <p:nvSpPr>
          <p:cNvPr id="20" name="Tijdelijke aanduiding voor inhoud 2"/>
          <p:cNvSpPr txBox="1">
            <a:spLocks/>
          </p:cNvSpPr>
          <p:nvPr/>
        </p:nvSpPr>
        <p:spPr>
          <a:xfrm>
            <a:off x="609600" y="2717304"/>
            <a:ext cx="8229600" cy="356125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Clr>
                <a:srgbClr val="2D9EDB"/>
              </a:buClr>
              <a:buNone/>
              <a:defRPr/>
            </a:pPr>
            <a:endParaRPr lang="nl-NL" altLang="nl-NL" sz="1800" b="1" kern="0" dirty="0">
              <a:latin typeface="Arial" panose="020B0604020202020204" pitchFamily="34" charset="0"/>
              <a:cs typeface="Arial" panose="020B0604020202020204" pitchFamily="34" charset="0"/>
            </a:endParaRPr>
          </a:p>
        </p:txBody>
      </p:sp>
      <p:pic>
        <p:nvPicPr>
          <p:cNvPr id="24" name="Afbeelding 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6278926"/>
            <a:ext cx="9144000" cy="579075"/>
          </a:xfrm>
          <a:prstGeom prst="rect">
            <a:avLst/>
          </a:prstGeom>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6475" y="2039938"/>
            <a:ext cx="4591050" cy="408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kstvak 2"/>
          <p:cNvSpPr txBox="1"/>
          <p:nvPr/>
        </p:nvSpPr>
        <p:spPr>
          <a:xfrm>
            <a:off x="6588224" y="5820847"/>
            <a:ext cx="2555777" cy="338554"/>
          </a:xfrm>
          <a:prstGeom prst="rect">
            <a:avLst/>
          </a:prstGeom>
          <a:noFill/>
        </p:spPr>
        <p:txBody>
          <a:bodyPr wrap="square" rtlCol="0">
            <a:spAutoFit/>
          </a:bodyPr>
          <a:lstStyle/>
          <a:p>
            <a:r>
              <a:rPr lang="nl-NL" sz="1600" dirty="0">
                <a:latin typeface="Arial" panose="020B0604020202020204" pitchFamily="34" charset="0"/>
                <a:cs typeface="Arial" panose="020B0604020202020204" pitchFamily="34" charset="0"/>
              </a:rPr>
              <a:t>van Leeuwen et al. 2012</a:t>
            </a:r>
          </a:p>
        </p:txBody>
      </p:sp>
      <p:pic>
        <p:nvPicPr>
          <p:cNvPr id="13" name="Afbeelding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87785" y="304007"/>
            <a:ext cx="1377038" cy="548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789131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1609</TotalTime>
  <Words>826</Words>
  <Application>Microsoft Office PowerPoint</Application>
  <PresentationFormat>Diavoorstelling (4:3)</PresentationFormat>
  <Paragraphs>185</Paragraphs>
  <Slides>25</Slides>
  <Notes>0</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25</vt:i4>
      </vt:variant>
    </vt:vector>
  </HeadingPairs>
  <TitlesOfParts>
    <vt:vector size="30" baseType="lpstr">
      <vt:lpstr>Agency FB</vt:lpstr>
      <vt:lpstr>Arial</vt:lpstr>
      <vt:lpstr>Calibri</vt:lpstr>
      <vt:lpstr>Wingdings</vt:lpstr>
      <vt:lpstr>Kantoorthema</vt:lpstr>
      <vt:lpstr>   </vt:lpstr>
      <vt:lpstr>HandbikeBattle   Effecten kwaliteit van leven</vt:lpstr>
      <vt:lpstr>PowerPoint-presentatie</vt:lpstr>
      <vt:lpstr>PowerPoint-presentatie</vt:lpstr>
      <vt:lpstr>Kwaliteit van leven</vt:lpstr>
      <vt:lpstr>Life satisfaction</vt:lpstr>
      <vt:lpstr>Life satisfaction</vt:lpstr>
      <vt:lpstr>Mental health (SF-36 MHI)</vt:lpstr>
      <vt:lpstr>Mental health (SF-36 MHI)</vt:lpstr>
      <vt:lpstr>Terug naar de HandbikeBattle</vt:lpstr>
      <vt:lpstr>Methode</vt:lpstr>
      <vt:lpstr>Methode</vt:lpstr>
      <vt:lpstr>Methode</vt:lpstr>
      <vt:lpstr>Resultaten</vt:lpstr>
      <vt:lpstr>Resultaten</vt:lpstr>
      <vt:lpstr>Resultaten</vt:lpstr>
      <vt:lpstr>Samenvatting</vt:lpstr>
      <vt:lpstr>Discussie</vt:lpstr>
      <vt:lpstr>Discussie</vt:lpstr>
      <vt:lpstr>Bedankt voor jullie aandacht!</vt:lpstr>
      <vt:lpstr>Methode</vt:lpstr>
      <vt:lpstr>Results</vt:lpstr>
      <vt:lpstr>Results</vt:lpstr>
      <vt:lpstr>Changes over time</vt:lpstr>
      <vt:lpstr>Longitudinal associations with physical fitness</vt:lpstr>
    </vt:vector>
  </TitlesOfParts>
  <Company>Heliomare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kouwijzi</dc:creator>
  <cp:lastModifiedBy>Edith Rijnsburger</cp:lastModifiedBy>
  <cp:revision>281</cp:revision>
  <dcterms:created xsi:type="dcterms:W3CDTF">2017-08-02T14:11:33Z</dcterms:created>
  <dcterms:modified xsi:type="dcterms:W3CDTF">2019-12-16T17:30:23Z</dcterms:modified>
</cp:coreProperties>
</file>